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62" r:id="rId2"/>
    <p:sldId id="363" r:id="rId3"/>
    <p:sldId id="276" r:id="rId4"/>
    <p:sldId id="277" r:id="rId5"/>
    <p:sldId id="394" r:id="rId6"/>
    <p:sldId id="395" r:id="rId7"/>
    <p:sldId id="365" r:id="rId8"/>
    <p:sldId id="295" r:id="rId9"/>
    <p:sldId id="378" r:id="rId10"/>
    <p:sldId id="297" r:id="rId11"/>
    <p:sldId id="296" r:id="rId12"/>
    <p:sldId id="278" r:id="rId13"/>
    <p:sldId id="379" r:id="rId14"/>
    <p:sldId id="398" r:id="rId15"/>
    <p:sldId id="399" r:id="rId16"/>
    <p:sldId id="389" r:id="rId17"/>
    <p:sldId id="375" r:id="rId18"/>
    <p:sldId id="390" r:id="rId19"/>
    <p:sldId id="392" r:id="rId20"/>
    <p:sldId id="39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3998AB"/>
    <a:srgbClr val="EC6646"/>
    <a:srgbClr val="FCC0D1"/>
    <a:srgbClr val="AE78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684" autoAdjust="0"/>
    <p:restoredTop sz="94660"/>
  </p:normalViewPr>
  <p:slideViewPr>
    <p:cSldViewPr snapToGrid="0">
      <p:cViewPr varScale="1">
        <p:scale>
          <a:sx n="55" d="100"/>
          <a:sy n="55" d="100"/>
        </p:scale>
        <p:origin x="36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A9C283-3CA7-4A30-93C3-E2C6304EE397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d-ID"/>
        </a:p>
      </dgm:t>
    </dgm:pt>
    <dgm:pt modelId="{E766F962-6443-4EDC-ADD6-55A8FEE94B08}">
      <dgm:prSet phldrT="[Text]" custT="1"/>
      <dgm:spPr/>
      <dgm:t>
        <a:bodyPr/>
        <a:lstStyle/>
        <a:p>
          <a:r>
            <a:rPr lang="en-US" sz="2000" b="1" dirty="0"/>
            <a:t>Bunga </a:t>
          </a:r>
          <a:r>
            <a:rPr lang="en-US" sz="2000" b="1" dirty="0" err="1"/>
            <a:t>Majemuk</a:t>
          </a:r>
          <a:r>
            <a:rPr lang="en-US" sz="2000" b="1" dirty="0"/>
            <a:t> dan </a:t>
          </a:r>
          <a:r>
            <a:rPr lang="en-US" sz="2000" b="1" dirty="0" err="1"/>
            <a:t>Anuitas</a:t>
          </a:r>
          <a:endParaRPr lang="id-ID" sz="2000" b="1" dirty="0"/>
        </a:p>
      </dgm:t>
    </dgm:pt>
    <dgm:pt modelId="{0B9D139A-C966-4DDD-BD78-481DB4F0EF22}" type="parTrans" cxnId="{917F9E17-2DBD-4FD0-9AFB-1B7F62308924}">
      <dgm:prSet/>
      <dgm:spPr/>
      <dgm:t>
        <a:bodyPr/>
        <a:lstStyle/>
        <a:p>
          <a:endParaRPr lang="id-ID" sz="1800" b="1"/>
        </a:p>
      </dgm:t>
    </dgm:pt>
    <dgm:pt modelId="{5CAF89FF-9091-423A-A7E1-E5C76DB43FA1}" type="sibTrans" cxnId="{917F9E17-2DBD-4FD0-9AFB-1B7F62308924}">
      <dgm:prSet/>
      <dgm:spPr/>
      <dgm:t>
        <a:bodyPr/>
        <a:lstStyle/>
        <a:p>
          <a:endParaRPr lang="id-ID" sz="1800" b="1"/>
        </a:p>
      </dgm:t>
    </dgm:pt>
    <dgm:pt modelId="{110CA1E6-0DD9-4374-A2BA-1B4DF567BC47}">
      <dgm:prSet phldrT="[Text]" custT="1"/>
      <dgm:spPr/>
      <dgm:t>
        <a:bodyPr/>
        <a:lstStyle/>
        <a:p>
          <a:r>
            <a:rPr lang="en-US" sz="1700" b="1" dirty="0"/>
            <a:t>Bunga </a:t>
          </a:r>
          <a:r>
            <a:rPr lang="en-US" sz="1700" b="1" dirty="0" err="1"/>
            <a:t>tunggal</a:t>
          </a:r>
          <a:r>
            <a:rPr lang="en-US" sz="1700" b="1" dirty="0"/>
            <a:t> dan </a:t>
          </a:r>
          <a:r>
            <a:rPr lang="en-US" sz="1700" b="1" dirty="0" err="1"/>
            <a:t>majemuk</a:t>
          </a:r>
          <a:endParaRPr lang="id-ID" sz="1700" b="1" dirty="0"/>
        </a:p>
      </dgm:t>
    </dgm:pt>
    <dgm:pt modelId="{15FEB1D7-3F85-4F3A-80EF-3918D612D494}" type="parTrans" cxnId="{8E9AC506-E35D-4535-9008-F44D6F3605A5}">
      <dgm:prSet/>
      <dgm:spPr/>
      <dgm:t>
        <a:bodyPr/>
        <a:lstStyle/>
        <a:p>
          <a:endParaRPr lang="id-ID" sz="1700" b="1"/>
        </a:p>
      </dgm:t>
    </dgm:pt>
    <dgm:pt modelId="{7777B832-5DAB-4064-9913-EFCA00191C08}" type="sibTrans" cxnId="{8E9AC506-E35D-4535-9008-F44D6F3605A5}">
      <dgm:prSet/>
      <dgm:spPr/>
      <dgm:t>
        <a:bodyPr/>
        <a:lstStyle/>
        <a:p>
          <a:endParaRPr lang="id-ID" sz="1800" b="1"/>
        </a:p>
      </dgm:t>
    </dgm:pt>
    <dgm:pt modelId="{E7BBA8BB-3BF1-453C-A2D3-0F49D94B580C}">
      <dgm:prSet phldrT="[Text]" custT="1"/>
      <dgm:spPr/>
      <dgm:t>
        <a:bodyPr/>
        <a:lstStyle/>
        <a:p>
          <a:r>
            <a:rPr lang="en-US" sz="1700" b="1" dirty="0" err="1"/>
            <a:t>Perbedaan</a:t>
          </a:r>
          <a:endParaRPr lang="id-ID" sz="1700" b="1" dirty="0"/>
        </a:p>
      </dgm:t>
    </dgm:pt>
    <dgm:pt modelId="{C82EA3C4-361F-465F-BE93-000E569004BF}" type="parTrans" cxnId="{EB4263B8-2EF1-4705-A72C-18A051A147C5}">
      <dgm:prSet/>
      <dgm:spPr/>
      <dgm:t>
        <a:bodyPr/>
        <a:lstStyle/>
        <a:p>
          <a:endParaRPr lang="en-US" sz="1700" b="1"/>
        </a:p>
      </dgm:t>
    </dgm:pt>
    <dgm:pt modelId="{212E5BE7-FB27-47A6-8609-5F1CEC6858D4}" type="sibTrans" cxnId="{EB4263B8-2EF1-4705-A72C-18A051A147C5}">
      <dgm:prSet/>
      <dgm:spPr/>
      <dgm:t>
        <a:bodyPr/>
        <a:lstStyle/>
        <a:p>
          <a:endParaRPr lang="en-US" b="1"/>
        </a:p>
      </dgm:t>
    </dgm:pt>
    <dgm:pt modelId="{EFAE1086-898C-40EE-A67B-62D56D682C9D}">
      <dgm:prSet phldrT="[Text]" custT="1"/>
      <dgm:spPr/>
      <dgm:t>
        <a:bodyPr/>
        <a:lstStyle/>
        <a:p>
          <a:r>
            <a:rPr lang="en-US" sz="1700" b="1" dirty="0" err="1"/>
            <a:t>Penyelesaian</a:t>
          </a:r>
          <a:r>
            <a:rPr lang="en-US" sz="1700" b="1" dirty="0"/>
            <a:t> </a:t>
          </a:r>
          <a:r>
            <a:rPr lang="en-US" sz="1700" b="1" dirty="0" err="1"/>
            <a:t>masalah</a:t>
          </a:r>
          <a:endParaRPr lang="id-ID" sz="1700" b="1" dirty="0"/>
        </a:p>
      </dgm:t>
    </dgm:pt>
    <dgm:pt modelId="{042BD579-C8A9-4E82-B945-90212911AA0B}" type="parTrans" cxnId="{6F3055CB-41D4-4937-A3A2-6A3914070FA5}">
      <dgm:prSet/>
      <dgm:spPr/>
      <dgm:t>
        <a:bodyPr/>
        <a:lstStyle/>
        <a:p>
          <a:endParaRPr lang="en-US" sz="1700" b="1"/>
        </a:p>
      </dgm:t>
    </dgm:pt>
    <dgm:pt modelId="{3D9D0B25-AE2A-4FE8-A2CA-4F6D7919F970}" type="sibTrans" cxnId="{6F3055CB-41D4-4937-A3A2-6A3914070FA5}">
      <dgm:prSet/>
      <dgm:spPr/>
      <dgm:t>
        <a:bodyPr/>
        <a:lstStyle/>
        <a:p>
          <a:endParaRPr lang="en-US" b="1"/>
        </a:p>
      </dgm:t>
    </dgm:pt>
    <dgm:pt modelId="{7DEF45DB-62B6-4D8E-B8BA-C5014518BE86}">
      <dgm:prSet phldrT="[Text]" custT="1"/>
      <dgm:spPr/>
      <dgm:t>
        <a:bodyPr/>
        <a:lstStyle/>
        <a:p>
          <a:r>
            <a:rPr lang="en-US" sz="1700" b="1" dirty="0" err="1"/>
            <a:t>Anuitas</a:t>
          </a:r>
          <a:endParaRPr lang="id-ID" sz="1700" b="1" dirty="0"/>
        </a:p>
      </dgm:t>
    </dgm:pt>
    <dgm:pt modelId="{FE53CC77-3ABE-434E-9120-5A3F16141112}" type="parTrans" cxnId="{84B5D7FE-5D82-400D-9C5A-77E33AACC4A3}">
      <dgm:prSet/>
      <dgm:spPr/>
      <dgm:t>
        <a:bodyPr/>
        <a:lstStyle/>
        <a:p>
          <a:endParaRPr lang="en-US" sz="1700" b="1"/>
        </a:p>
      </dgm:t>
    </dgm:pt>
    <dgm:pt modelId="{C7D65F32-A1A0-4915-BA78-28BE6FC96772}" type="sibTrans" cxnId="{84B5D7FE-5D82-400D-9C5A-77E33AACC4A3}">
      <dgm:prSet/>
      <dgm:spPr/>
      <dgm:t>
        <a:bodyPr/>
        <a:lstStyle/>
        <a:p>
          <a:endParaRPr lang="en-US" b="1"/>
        </a:p>
      </dgm:t>
    </dgm:pt>
    <dgm:pt modelId="{C65BF409-8F6D-450A-8802-4990D3F09822}">
      <dgm:prSet phldrT="[Text]" custT="1"/>
      <dgm:spPr/>
      <dgm:t>
        <a:bodyPr/>
        <a:lstStyle/>
        <a:p>
          <a:r>
            <a:rPr lang="en-US" sz="1700" b="1" dirty="0" err="1"/>
            <a:t>Definisi</a:t>
          </a:r>
          <a:endParaRPr lang="id-ID" sz="1700" b="1" dirty="0"/>
        </a:p>
      </dgm:t>
    </dgm:pt>
    <dgm:pt modelId="{A5A611FB-CD24-4639-90EB-49E71791D2E3}" type="parTrans" cxnId="{51B5ADB1-BD47-4FA6-AED7-34789F97E46A}">
      <dgm:prSet/>
      <dgm:spPr/>
      <dgm:t>
        <a:bodyPr/>
        <a:lstStyle/>
        <a:p>
          <a:endParaRPr lang="en-US" sz="1700" b="1"/>
        </a:p>
      </dgm:t>
    </dgm:pt>
    <dgm:pt modelId="{C0736A8B-52DA-4B42-A34A-D65272F78AD6}" type="sibTrans" cxnId="{51B5ADB1-BD47-4FA6-AED7-34789F97E46A}">
      <dgm:prSet/>
      <dgm:spPr/>
      <dgm:t>
        <a:bodyPr/>
        <a:lstStyle/>
        <a:p>
          <a:endParaRPr lang="en-US" b="1"/>
        </a:p>
      </dgm:t>
    </dgm:pt>
    <dgm:pt modelId="{0D2079CC-336C-470B-854F-0B3737BF1097}">
      <dgm:prSet phldrT="[Text]" custT="1"/>
      <dgm:spPr/>
      <dgm:t>
        <a:bodyPr/>
        <a:lstStyle/>
        <a:p>
          <a:r>
            <a:rPr lang="en-US" sz="1700" b="1" dirty="0" err="1"/>
            <a:t>Penyelesaian</a:t>
          </a:r>
          <a:r>
            <a:rPr lang="en-US" sz="1700" b="1" dirty="0"/>
            <a:t> </a:t>
          </a:r>
          <a:r>
            <a:rPr lang="en-US" sz="1700" b="1" dirty="0" err="1"/>
            <a:t>masalah</a:t>
          </a:r>
          <a:endParaRPr lang="id-ID" sz="1700" b="1" dirty="0"/>
        </a:p>
      </dgm:t>
    </dgm:pt>
    <dgm:pt modelId="{BCAE47B9-5851-4778-B53D-6B0AD4BFA844}" type="parTrans" cxnId="{E50EC7BC-EDE4-4E0F-A0CD-DF2E301EB334}">
      <dgm:prSet/>
      <dgm:spPr/>
      <dgm:t>
        <a:bodyPr/>
        <a:lstStyle/>
        <a:p>
          <a:endParaRPr lang="en-US" sz="1700" b="1"/>
        </a:p>
      </dgm:t>
    </dgm:pt>
    <dgm:pt modelId="{B9076507-F3A2-4859-9717-0DDA1B910DEA}" type="sibTrans" cxnId="{E50EC7BC-EDE4-4E0F-A0CD-DF2E301EB334}">
      <dgm:prSet/>
      <dgm:spPr/>
      <dgm:t>
        <a:bodyPr/>
        <a:lstStyle/>
        <a:p>
          <a:endParaRPr lang="en-US" b="1"/>
        </a:p>
      </dgm:t>
    </dgm:pt>
    <dgm:pt modelId="{A63A4A7E-2F6A-4908-A9EB-CD6539C39D69}" type="pres">
      <dgm:prSet presAssocID="{76A9C283-3CA7-4A30-93C3-E2C6304EE39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881225C-AC2D-4A31-83D6-D4896D31E224}" type="pres">
      <dgm:prSet presAssocID="{E766F962-6443-4EDC-ADD6-55A8FEE94B08}" presName="hierRoot1" presStyleCnt="0"/>
      <dgm:spPr/>
    </dgm:pt>
    <dgm:pt modelId="{9982E252-8120-4311-85DC-3D9B4E31DBEE}" type="pres">
      <dgm:prSet presAssocID="{E766F962-6443-4EDC-ADD6-55A8FEE94B08}" presName="composite" presStyleCnt="0"/>
      <dgm:spPr/>
    </dgm:pt>
    <dgm:pt modelId="{F20F3931-DE4A-42C7-AD96-64A092B8C3EC}" type="pres">
      <dgm:prSet presAssocID="{E766F962-6443-4EDC-ADD6-55A8FEE94B08}" presName="background" presStyleLbl="node0" presStyleIdx="0" presStyleCnt="1"/>
      <dgm:spPr/>
    </dgm:pt>
    <dgm:pt modelId="{471FC888-AE2F-479C-A44B-4B42D43F5B48}" type="pres">
      <dgm:prSet presAssocID="{E766F962-6443-4EDC-ADD6-55A8FEE94B08}" presName="text" presStyleLbl="fgAcc0" presStyleIdx="0" presStyleCnt="1" custScaleX="231901" custLinFactNeighborX="-4613" custLinFactNeighborY="-21027">
        <dgm:presLayoutVars>
          <dgm:chPref val="3"/>
        </dgm:presLayoutVars>
      </dgm:prSet>
      <dgm:spPr/>
    </dgm:pt>
    <dgm:pt modelId="{6CDF310A-86AF-477D-804C-DE90FF9181E2}" type="pres">
      <dgm:prSet presAssocID="{E766F962-6443-4EDC-ADD6-55A8FEE94B08}" presName="hierChild2" presStyleCnt="0"/>
      <dgm:spPr/>
    </dgm:pt>
    <dgm:pt modelId="{F65386AC-F0CA-45FE-9AC7-6BF9B9E98DF9}" type="pres">
      <dgm:prSet presAssocID="{15FEB1D7-3F85-4F3A-80EF-3918D612D494}" presName="Name10" presStyleLbl="parChTrans1D2" presStyleIdx="0" presStyleCnt="2"/>
      <dgm:spPr/>
    </dgm:pt>
    <dgm:pt modelId="{2C088FDE-2F9E-464B-AD95-B0942BFF521C}" type="pres">
      <dgm:prSet presAssocID="{110CA1E6-0DD9-4374-A2BA-1B4DF567BC47}" presName="hierRoot2" presStyleCnt="0"/>
      <dgm:spPr/>
    </dgm:pt>
    <dgm:pt modelId="{C7AE1A2B-78B5-4BF0-B7E3-0859D6694525}" type="pres">
      <dgm:prSet presAssocID="{110CA1E6-0DD9-4374-A2BA-1B4DF567BC47}" presName="composite2" presStyleCnt="0"/>
      <dgm:spPr/>
    </dgm:pt>
    <dgm:pt modelId="{5EC66AEF-A76B-4024-BCCC-DD400CB983F0}" type="pres">
      <dgm:prSet presAssocID="{110CA1E6-0DD9-4374-A2BA-1B4DF567BC47}" presName="background2" presStyleLbl="node2" presStyleIdx="0" presStyleCnt="2"/>
      <dgm:spPr/>
    </dgm:pt>
    <dgm:pt modelId="{54C20EF0-5075-4316-BF11-D942671E96CC}" type="pres">
      <dgm:prSet presAssocID="{110CA1E6-0DD9-4374-A2BA-1B4DF567BC47}" presName="text2" presStyleLbl="fgAcc2" presStyleIdx="0" presStyleCnt="2">
        <dgm:presLayoutVars>
          <dgm:chPref val="3"/>
        </dgm:presLayoutVars>
      </dgm:prSet>
      <dgm:spPr/>
    </dgm:pt>
    <dgm:pt modelId="{1CB8B5DB-4892-4548-9797-0DC83D349F40}" type="pres">
      <dgm:prSet presAssocID="{110CA1E6-0DD9-4374-A2BA-1B4DF567BC47}" presName="hierChild3" presStyleCnt="0"/>
      <dgm:spPr/>
    </dgm:pt>
    <dgm:pt modelId="{AE4A3A13-7426-4D27-9B0F-50CA777F2501}" type="pres">
      <dgm:prSet presAssocID="{C82EA3C4-361F-465F-BE93-000E569004BF}" presName="Name17" presStyleLbl="parChTrans1D3" presStyleIdx="0" presStyleCnt="4"/>
      <dgm:spPr/>
    </dgm:pt>
    <dgm:pt modelId="{8934A08F-CF77-438A-9C14-F92741772C72}" type="pres">
      <dgm:prSet presAssocID="{E7BBA8BB-3BF1-453C-A2D3-0F49D94B580C}" presName="hierRoot3" presStyleCnt="0"/>
      <dgm:spPr/>
    </dgm:pt>
    <dgm:pt modelId="{7139F567-3333-401F-AD09-D6B37A3915B9}" type="pres">
      <dgm:prSet presAssocID="{E7BBA8BB-3BF1-453C-A2D3-0F49D94B580C}" presName="composite3" presStyleCnt="0"/>
      <dgm:spPr/>
    </dgm:pt>
    <dgm:pt modelId="{4F6C4A42-102B-451B-96B9-7F43266A80F1}" type="pres">
      <dgm:prSet presAssocID="{E7BBA8BB-3BF1-453C-A2D3-0F49D94B580C}" presName="background3" presStyleLbl="node3" presStyleIdx="0" presStyleCnt="4"/>
      <dgm:spPr/>
    </dgm:pt>
    <dgm:pt modelId="{77CCC7C1-96E8-48CA-B575-F37D0CFF26A6}" type="pres">
      <dgm:prSet presAssocID="{E7BBA8BB-3BF1-453C-A2D3-0F49D94B580C}" presName="text3" presStyleLbl="fgAcc3" presStyleIdx="0" presStyleCnt="4" custLinFactNeighborX="3251" custLinFactNeighborY="-4367">
        <dgm:presLayoutVars>
          <dgm:chPref val="3"/>
        </dgm:presLayoutVars>
      </dgm:prSet>
      <dgm:spPr/>
    </dgm:pt>
    <dgm:pt modelId="{B86A5AC6-33DB-4E50-9B2E-96AD63FDBB43}" type="pres">
      <dgm:prSet presAssocID="{E7BBA8BB-3BF1-453C-A2D3-0F49D94B580C}" presName="hierChild4" presStyleCnt="0"/>
      <dgm:spPr/>
    </dgm:pt>
    <dgm:pt modelId="{B12ECC02-7A1D-4A6E-AB77-B5A4F625A581}" type="pres">
      <dgm:prSet presAssocID="{042BD579-C8A9-4E82-B945-90212911AA0B}" presName="Name17" presStyleLbl="parChTrans1D3" presStyleIdx="1" presStyleCnt="4"/>
      <dgm:spPr/>
    </dgm:pt>
    <dgm:pt modelId="{DEA36DF6-C7AF-4246-BE84-8080B04CCCB8}" type="pres">
      <dgm:prSet presAssocID="{EFAE1086-898C-40EE-A67B-62D56D682C9D}" presName="hierRoot3" presStyleCnt="0"/>
      <dgm:spPr/>
    </dgm:pt>
    <dgm:pt modelId="{50CE7EE6-0948-47E8-BC7A-6BB6C7E65249}" type="pres">
      <dgm:prSet presAssocID="{EFAE1086-898C-40EE-A67B-62D56D682C9D}" presName="composite3" presStyleCnt="0"/>
      <dgm:spPr/>
    </dgm:pt>
    <dgm:pt modelId="{665AC1F4-9918-4E92-9067-D80C5DABB9C6}" type="pres">
      <dgm:prSet presAssocID="{EFAE1086-898C-40EE-A67B-62D56D682C9D}" presName="background3" presStyleLbl="node3" presStyleIdx="1" presStyleCnt="4"/>
      <dgm:spPr/>
    </dgm:pt>
    <dgm:pt modelId="{8082D9E3-D2A8-4457-884C-8BAF9494AE72}" type="pres">
      <dgm:prSet presAssocID="{EFAE1086-898C-40EE-A67B-62D56D682C9D}" presName="text3" presStyleLbl="fgAcc3" presStyleIdx="1" presStyleCnt="4">
        <dgm:presLayoutVars>
          <dgm:chPref val="3"/>
        </dgm:presLayoutVars>
      </dgm:prSet>
      <dgm:spPr/>
    </dgm:pt>
    <dgm:pt modelId="{9C017956-CF25-4A9C-A68A-6F09C15A6DA8}" type="pres">
      <dgm:prSet presAssocID="{EFAE1086-898C-40EE-A67B-62D56D682C9D}" presName="hierChild4" presStyleCnt="0"/>
      <dgm:spPr/>
    </dgm:pt>
    <dgm:pt modelId="{7C074E8E-4286-4F89-B41B-DE10CF9EF6B1}" type="pres">
      <dgm:prSet presAssocID="{FE53CC77-3ABE-434E-9120-5A3F16141112}" presName="Name10" presStyleLbl="parChTrans1D2" presStyleIdx="1" presStyleCnt="2"/>
      <dgm:spPr/>
    </dgm:pt>
    <dgm:pt modelId="{999CB6E5-B635-4230-8A8E-0EF253F79259}" type="pres">
      <dgm:prSet presAssocID="{7DEF45DB-62B6-4D8E-B8BA-C5014518BE86}" presName="hierRoot2" presStyleCnt="0"/>
      <dgm:spPr/>
    </dgm:pt>
    <dgm:pt modelId="{5247A24F-307B-4903-BFDE-8D4939D9FABD}" type="pres">
      <dgm:prSet presAssocID="{7DEF45DB-62B6-4D8E-B8BA-C5014518BE86}" presName="composite2" presStyleCnt="0"/>
      <dgm:spPr/>
    </dgm:pt>
    <dgm:pt modelId="{259319F2-08D4-4B04-8D74-2EE742A5F119}" type="pres">
      <dgm:prSet presAssocID="{7DEF45DB-62B6-4D8E-B8BA-C5014518BE86}" presName="background2" presStyleLbl="node2" presStyleIdx="1" presStyleCnt="2"/>
      <dgm:spPr/>
    </dgm:pt>
    <dgm:pt modelId="{CFDAAA10-52B6-4957-882A-FAA3D566E1BE}" type="pres">
      <dgm:prSet presAssocID="{7DEF45DB-62B6-4D8E-B8BA-C5014518BE86}" presName="text2" presStyleLbl="fgAcc2" presStyleIdx="1" presStyleCnt="2">
        <dgm:presLayoutVars>
          <dgm:chPref val="3"/>
        </dgm:presLayoutVars>
      </dgm:prSet>
      <dgm:spPr/>
    </dgm:pt>
    <dgm:pt modelId="{273F2F95-DD81-4AA2-AC4F-56382E32D468}" type="pres">
      <dgm:prSet presAssocID="{7DEF45DB-62B6-4D8E-B8BA-C5014518BE86}" presName="hierChild3" presStyleCnt="0"/>
      <dgm:spPr/>
    </dgm:pt>
    <dgm:pt modelId="{3550D0D4-20A2-4A26-A491-16B090F1C846}" type="pres">
      <dgm:prSet presAssocID="{A5A611FB-CD24-4639-90EB-49E71791D2E3}" presName="Name17" presStyleLbl="parChTrans1D3" presStyleIdx="2" presStyleCnt="4"/>
      <dgm:spPr/>
    </dgm:pt>
    <dgm:pt modelId="{6E7EDF6F-2025-4424-9593-5FA971D2AA99}" type="pres">
      <dgm:prSet presAssocID="{C65BF409-8F6D-450A-8802-4990D3F09822}" presName="hierRoot3" presStyleCnt="0"/>
      <dgm:spPr/>
    </dgm:pt>
    <dgm:pt modelId="{18093B9A-E564-4142-985A-82C5864CFA38}" type="pres">
      <dgm:prSet presAssocID="{C65BF409-8F6D-450A-8802-4990D3F09822}" presName="composite3" presStyleCnt="0"/>
      <dgm:spPr/>
    </dgm:pt>
    <dgm:pt modelId="{03869FE8-CAF8-4E1A-BF9C-6A5CE15C6596}" type="pres">
      <dgm:prSet presAssocID="{C65BF409-8F6D-450A-8802-4990D3F09822}" presName="background3" presStyleLbl="node3" presStyleIdx="2" presStyleCnt="4"/>
      <dgm:spPr/>
    </dgm:pt>
    <dgm:pt modelId="{E5F14367-4FD4-4CC3-BF07-427978B3D7AC}" type="pres">
      <dgm:prSet presAssocID="{C65BF409-8F6D-450A-8802-4990D3F09822}" presName="text3" presStyleLbl="fgAcc3" presStyleIdx="2" presStyleCnt="4">
        <dgm:presLayoutVars>
          <dgm:chPref val="3"/>
        </dgm:presLayoutVars>
      </dgm:prSet>
      <dgm:spPr/>
    </dgm:pt>
    <dgm:pt modelId="{EC5F8655-9E33-48D2-B4D1-469F046B6F07}" type="pres">
      <dgm:prSet presAssocID="{C65BF409-8F6D-450A-8802-4990D3F09822}" presName="hierChild4" presStyleCnt="0"/>
      <dgm:spPr/>
    </dgm:pt>
    <dgm:pt modelId="{172EB69D-3A37-41DB-9659-261ACE47333F}" type="pres">
      <dgm:prSet presAssocID="{BCAE47B9-5851-4778-B53D-6B0AD4BFA844}" presName="Name17" presStyleLbl="parChTrans1D3" presStyleIdx="3" presStyleCnt="4"/>
      <dgm:spPr/>
    </dgm:pt>
    <dgm:pt modelId="{E9429A5B-2EDD-431D-B636-D5C39D2B97DD}" type="pres">
      <dgm:prSet presAssocID="{0D2079CC-336C-470B-854F-0B3737BF1097}" presName="hierRoot3" presStyleCnt="0"/>
      <dgm:spPr/>
    </dgm:pt>
    <dgm:pt modelId="{10F8B8A4-2E68-4E33-BAF1-986392730B82}" type="pres">
      <dgm:prSet presAssocID="{0D2079CC-336C-470B-854F-0B3737BF1097}" presName="composite3" presStyleCnt="0"/>
      <dgm:spPr/>
    </dgm:pt>
    <dgm:pt modelId="{51F7A798-0143-465F-A43A-74D1867960DE}" type="pres">
      <dgm:prSet presAssocID="{0D2079CC-336C-470B-854F-0B3737BF1097}" presName="background3" presStyleLbl="node3" presStyleIdx="3" presStyleCnt="4"/>
      <dgm:spPr/>
    </dgm:pt>
    <dgm:pt modelId="{C11E3E67-82C6-4733-9464-D1EEEE576CB7}" type="pres">
      <dgm:prSet presAssocID="{0D2079CC-336C-470B-854F-0B3737BF1097}" presName="text3" presStyleLbl="fgAcc3" presStyleIdx="3" presStyleCnt="4">
        <dgm:presLayoutVars>
          <dgm:chPref val="3"/>
        </dgm:presLayoutVars>
      </dgm:prSet>
      <dgm:spPr/>
    </dgm:pt>
    <dgm:pt modelId="{F8982DC6-D299-473F-96FD-098DD0B0772C}" type="pres">
      <dgm:prSet presAssocID="{0D2079CC-336C-470B-854F-0B3737BF1097}" presName="hierChild4" presStyleCnt="0"/>
      <dgm:spPr/>
    </dgm:pt>
  </dgm:ptLst>
  <dgm:cxnLst>
    <dgm:cxn modelId="{8E9AC506-E35D-4535-9008-F44D6F3605A5}" srcId="{E766F962-6443-4EDC-ADD6-55A8FEE94B08}" destId="{110CA1E6-0DD9-4374-A2BA-1B4DF567BC47}" srcOrd="0" destOrd="0" parTransId="{15FEB1D7-3F85-4F3A-80EF-3918D612D494}" sibTransId="{7777B832-5DAB-4064-9913-EFCA00191C08}"/>
    <dgm:cxn modelId="{FF9C8E0B-13D2-4041-BF66-3DFBADE99010}" type="presOf" srcId="{BCAE47B9-5851-4778-B53D-6B0AD4BFA844}" destId="{172EB69D-3A37-41DB-9659-261ACE47333F}" srcOrd="0" destOrd="0" presId="urn:microsoft.com/office/officeart/2005/8/layout/hierarchy1"/>
    <dgm:cxn modelId="{A591040C-CC2A-41C3-A535-2691ACEAC1E6}" type="presOf" srcId="{E766F962-6443-4EDC-ADD6-55A8FEE94B08}" destId="{471FC888-AE2F-479C-A44B-4B42D43F5B48}" srcOrd="0" destOrd="0" presId="urn:microsoft.com/office/officeart/2005/8/layout/hierarchy1"/>
    <dgm:cxn modelId="{F071280D-49A6-4749-8D3C-8EDCE9C63D69}" type="presOf" srcId="{C82EA3C4-361F-465F-BE93-000E569004BF}" destId="{AE4A3A13-7426-4D27-9B0F-50CA777F2501}" srcOrd="0" destOrd="0" presId="urn:microsoft.com/office/officeart/2005/8/layout/hierarchy1"/>
    <dgm:cxn modelId="{BABF250E-D12C-4E50-93F5-6B415A4A718F}" type="presOf" srcId="{76A9C283-3CA7-4A30-93C3-E2C6304EE397}" destId="{A63A4A7E-2F6A-4908-A9EB-CD6539C39D69}" srcOrd="0" destOrd="0" presId="urn:microsoft.com/office/officeart/2005/8/layout/hierarchy1"/>
    <dgm:cxn modelId="{917F9E17-2DBD-4FD0-9AFB-1B7F62308924}" srcId="{76A9C283-3CA7-4A30-93C3-E2C6304EE397}" destId="{E766F962-6443-4EDC-ADD6-55A8FEE94B08}" srcOrd="0" destOrd="0" parTransId="{0B9D139A-C966-4DDD-BD78-481DB4F0EF22}" sibTransId="{5CAF89FF-9091-423A-A7E1-E5C76DB43FA1}"/>
    <dgm:cxn modelId="{8643AF1A-F14C-4ADD-94A8-680D9B2A2316}" type="presOf" srcId="{15FEB1D7-3F85-4F3A-80EF-3918D612D494}" destId="{F65386AC-F0CA-45FE-9AC7-6BF9B9E98DF9}" srcOrd="0" destOrd="0" presId="urn:microsoft.com/office/officeart/2005/8/layout/hierarchy1"/>
    <dgm:cxn modelId="{96B1851C-D02A-4D23-8F5B-CFFEF622597D}" type="presOf" srcId="{E7BBA8BB-3BF1-453C-A2D3-0F49D94B580C}" destId="{77CCC7C1-96E8-48CA-B575-F37D0CFF26A6}" srcOrd="0" destOrd="0" presId="urn:microsoft.com/office/officeart/2005/8/layout/hierarchy1"/>
    <dgm:cxn modelId="{CC4EA825-2569-4E0B-9B7B-4A6052977F64}" type="presOf" srcId="{042BD579-C8A9-4E82-B945-90212911AA0B}" destId="{B12ECC02-7A1D-4A6E-AB77-B5A4F625A581}" srcOrd="0" destOrd="0" presId="urn:microsoft.com/office/officeart/2005/8/layout/hierarchy1"/>
    <dgm:cxn modelId="{71F45346-9184-4372-9553-9EDA6F36B7AE}" type="presOf" srcId="{FE53CC77-3ABE-434E-9120-5A3F16141112}" destId="{7C074E8E-4286-4F89-B41B-DE10CF9EF6B1}" srcOrd="0" destOrd="0" presId="urn:microsoft.com/office/officeart/2005/8/layout/hierarchy1"/>
    <dgm:cxn modelId="{51B5ADB1-BD47-4FA6-AED7-34789F97E46A}" srcId="{7DEF45DB-62B6-4D8E-B8BA-C5014518BE86}" destId="{C65BF409-8F6D-450A-8802-4990D3F09822}" srcOrd="0" destOrd="0" parTransId="{A5A611FB-CD24-4639-90EB-49E71791D2E3}" sibTransId="{C0736A8B-52DA-4B42-A34A-D65272F78AD6}"/>
    <dgm:cxn modelId="{EB4263B8-2EF1-4705-A72C-18A051A147C5}" srcId="{110CA1E6-0DD9-4374-A2BA-1B4DF567BC47}" destId="{E7BBA8BB-3BF1-453C-A2D3-0F49D94B580C}" srcOrd="0" destOrd="0" parTransId="{C82EA3C4-361F-465F-BE93-000E569004BF}" sibTransId="{212E5BE7-FB27-47A6-8609-5F1CEC6858D4}"/>
    <dgm:cxn modelId="{6FE8C1BA-41FC-4EEA-9789-911BA5083D8C}" type="presOf" srcId="{C65BF409-8F6D-450A-8802-4990D3F09822}" destId="{E5F14367-4FD4-4CC3-BF07-427978B3D7AC}" srcOrd="0" destOrd="0" presId="urn:microsoft.com/office/officeart/2005/8/layout/hierarchy1"/>
    <dgm:cxn modelId="{E50EC7BC-EDE4-4E0F-A0CD-DF2E301EB334}" srcId="{7DEF45DB-62B6-4D8E-B8BA-C5014518BE86}" destId="{0D2079CC-336C-470B-854F-0B3737BF1097}" srcOrd="1" destOrd="0" parTransId="{BCAE47B9-5851-4778-B53D-6B0AD4BFA844}" sibTransId="{B9076507-F3A2-4859-9717-0DDA1B910DEA}"/>
    <dgm:cxn modelId="{6F3055CB-41D4-4937-A3A2-6A3914070FA5}" srcId="{110CA1E6-0DD9-4374-A2BA-1B4DF567BC47}" destId="{EFAE1086-898C-40EE-A67B-62D56D682C9D}" srcOrd="1" destOrd="0" parTransId="{042BD579-C8A9-4E82-B945-90212911AA0B}" sibTransId="{3D9D0B25-AE2A-4FE8-A2CA-4F6D7919F970}"/>
    <dgm:cxn modelId="{F9B312D0-6BA3-4438-AF27-0335CC077181}" type="presOf" srcId="{7DEF45DB-62B6-4D8E-B8BA-C5014518BE86}" destId="{CFDAAA10-52B6-4957-882A-FAA3D566E1BE}" srcOrd="0" destOrd="0" presId="urn:microsoft.com/office/officeart/2005/8/layout/hierarchy1"/>
    <dgm:cxn modelId="{106E01E1-5882-416F-A5ED-DE4DF89033D7}" type="presOf" srcId="{110CA1E6-0DD9-4374-A2BA-1B4DF567BC47}" destId="{54C20EF0-5075-4316-BF11-D942671E96CC}" srcOrd="0" destOrd="0" presId="urn:microsoft.com/office/officeart/2005/8/layout/hierarchy1"/>
    <dgm:cxn modelId="{2837FCE8-D65C-4FC4-8394-97169AB24A2A}" type="presOf" srcId="{EFAE1086-898C-40EE-A67B-62D56D682C9D}" destId="{8082D9E3-D2A8-4457-884C-8BAF9494AE72}" srcOrd="0" destOrd="0" presId="urn:microsoft.com/office/officeart/2005/8/layout/hierarchy1"/>
    <dgm:cxn modelId="{F48FA9EB-BB68-41EE-BE1E-1CF09852555C}" type="presOf" srcId="{A5A611FB-CD24-4639-90EB-49E71791D2E3}" destId="{3550D0D4-20A2-4A26-A491-16B090F1C846}" srcOrd="0" destOrd="0" presId="urn:microsoft.com/office/officeart/2005/8/layout/hierarchy1"/>
    <dgm:cxn modelId="{84B5D7FE-5D82-400D-9C5A-77E33AACC4A3}" srcId="{E766F962-6443-4EDC-ADD6-55A8FEE94B08}" destId="{7DEF45DB-62B6-4D8E-B8BA-C5014518BE86}" srcOrd="1" destOrd="0" parTransId="{FE53CC77-3ABE-434E-9120-5A3F16141112}" sibTransId="{C7D65F32-A1A0-4915-BA78-28BE6FC96772}"/>
    <dgm:cxn modelId="{593B4DFF-E794-4113-B099-EC89C9E83618}" type="presOf" srcId="{0D2079CC-336C-470B-854F-0B3737BF1097}" destId="{C11E3E67-82C6-4733-9464-D1EEEE576CB7}" srcOrd="0" destOrd="0" presId="urn:microsoft.com/office/officeart/2005/8/layout/hierarchy1"/>
    <dgm:cxn modelId="{551B11C8-2B21-4255-A97D-6BA1FA8D619B}" type="presParOf" srcId="{A63A4A7E-2F6A-4908-A9EB-CD6539C39D69}" destId="{4881225C-AC2D-4A31-83D6-D4896D31E224}" srcOrd="0" destOrd="0" presId="urn:microsoft.com/office/officeart/2005/8/layout/hierarchy1"/>
    <dgm:cxn modelId="{C86AC1C5-E9C9-441C-A32A-67C5C172F214}" type="presParOf" srcId="{4881225C-AC2D-4A31-83D6-D4896D31E224}" destId="{9982E252-8120-4311-85DC-3D9B4E31DBEE}" srcOrd="0" destOrd="0" presId="urn:microsoft.com/office/officeart/2005/8/layout/hierarchy1"/>
    <dgm:cxn modelId="{DF1D237B-0FDC-4722-8DEB-F8F57252CDF3}" type="presParOf" srcId="{9982E252-8120-4311-85DC-3D9B4E31DBEE}" destId="{F20F3931-DE4A-42C7-AD96-64A092B8C3EC}" srcOrd="0" destOrd="0" presId="urn:microsoft.com/office/officeart/2005/8/layout/hierarchy1"/>
    <dgm:cxn modelId="{606949DC-FEA0-4187-9261-9D67A52BE81A}" type="presParOf" srcId="{9982E252-8120-4311-85DC-3D9B4E31DBEE}" destId="{471FC888-AE2F-479C-A44B-4B42D43F5B48}" srcOrd="1" destOrd="0" presId="urn:microsoft.com/office/officeart/2005/8/layout/hierarchy1"/>
    <dgm:cxn modelId="{383428CC-4866-4449-AAF1-289BA3E10D14}" type="presParOf" srcId="{4881225C-AC2D-4A31-83D6-D4896D31E224}" destId="{6CDF310A-86AF-477D-804C-DE90FF9181E2}" srcOrd="1" destOrd="0" presId="urn:microsoft.com/office/officeart/2005/8/layout/hierarchy1"/>
    <dgm:cxn modelId="{C4868466-91B6-454F-8311-DADA06971975}" type="presParOf" srcId="{6CDF310A-86AF-477D-804C-DE90FF9181E2}" destId="{F65386AC-F0CA-45FE-9AC7-6BF9B9E98DF9}" srcOrd="0" destOrd="0" presId="urn:microsoft.com/office/officeart/2005/8/layout/hierarchy1"/>
    <dgm:cxn modelId="{0E112744-C431-4073-BF5E-FE492E6083EC}" type="presParOf" srcId="{6CDF310A-86AF-477D-804C-DE90FF9181E2}" destId="{2C088FDE-2F9E-464B-AD95-B0942BFF521C}" srcOrd="1" destOrd="0" presId="urn:microsoft.com/office/officeart/2005/8/layout/hierarchy1"/>
    <dgm:cxn modelId="{287CDC9E-E3D5-4988-A60B-58F05F22A40E}" type="presParOf" srcId="{2C088FDE-2F9E-464B-AD95-B0942BFF521C}" destId="{C7AE1A2B-78B5-4BF0-B7E3-0859D6694525}" srcOrd="0" destOrd="0" presId="urn:microsoft.com/office/officeart/2005/8/layout/hierarchy1"/>
    <dgm:cxn modelId="{4CAB220F-366F-4E59-A908-0CAEE8B50A3B}" type="presParOf" srcId="{C7AE1A2B-78B5-4BF0-B7E3-0859D6694525}" destId="{5EC66AEF-A76B-4024-BCCC-DD400CB983F0}" srcOrd="0" destOrd="0" presId="urn:microsoft.com/office/officeart/2005/8/layout/hierarchy1"/>
    <dgm:cxn modelId="{2AE74463-AAB8-4E1E-943A-57F46258D478}" type="presParOf" srcId="{C7AE1A2B-78B5-4BF0-B7E3-0859D6694525}" destId="{54C20EF0-5075-4316-BF11-D942671E96CC}" srcOrd="1" destOrd="0" presId="urn:microsoft.com/office/officeart/2005/8/layout/hierarchy1"/>
    <dgm:cxn modelId="{0015FE61-CD8C-4370-97AF-C8C91AFD50BB}" type="presParOf" srcId="{2C088FDE-2F9E-464B-AD95-B0942BFF521C}" destId="{1CB8B5DB-4892-4548-9797-0DC83D349F40}" srcOrd="1" destOrd="0" presId="urn:microsoft.com/office/officeart/2005/8/layout/hierarchy1"/>
    <dgm:cxn modelId="{89BAC3BF-B4A3-4F60-AA1C-6DFDAD276DE3}" type="presParOf" srcId="{1CB8B5DB-4892-4548-9797-0DC83D349F40}" destId="{AE4A3A13-7426-4D27-9B0F-50CA777F2501}" srcOrd="0" destOrd="0" presId="urn:microsoft.com/office/officeart/2005/8/layout/hierarchy1"/>
    <dgm:cxn modelId="{DA7BAEF6-FC4B-4236-9BF9-8CD9BAD3C766}" type="presParOf" srcId="{1CB8B5DB-4892-4548-9797-0DC83D349F40}" destId="{8934A08F-CF77-438A-9C14-F92741772C72}" srcOrd="1" destOrd="0" presId="urn:microsoft.com/office/officeart/2005/8/layout/hierarchy1"/>
    <dgm:cxn modelId="{6EE1173B-C9C8-4EBD-9F0F-A464B363CB99}" type="presParOf" srcId="{8934A08F-CF77-438A-9C14-F92741772C72}" destId="{7139F567-3333-401F-AD09-D6B37A3915B9}" srcOrd="0" destOrd="0" presId="urn:microsoft.com/office/officeart/2005/8/layout/hierarchy1"/>
    <dgm:cxn modelId="{37CA17F8-E634-49A8-BC82-E4F71E55DAE9}" type="presParOf" srcId="{7139F567-3333-401F-AD09-D6B37A3915B9}" destId="{4F6C4A42-102B-451B-96B9-7F43266A80F1}" srcOrd="0" destOrd="0" presId="urn:microsoft.com/office/officeart/2005/8/layout/hierarchy1"/>
    <dgm:cxn modelId="{4175607C-ED2E-454A-9D97-820BAC76990C}" type="presParOf" srcId="{7139F567-3333-401F-AD09-D6B37A3915B9}" destId="{77CCC7C1-96E8-48CA-B575-F37D0CFF26A6}" srcOrd="1" destOrd="0" presId="urn:microsoft.com/office/officeart/2005/8/layout/hierarchy1"/>
    <dgm:cxn modelId="{EA9DD5AD-7356-45C5-B5C2-70CEA47F6364}" type="presParOf" srcId="{8934A08F-CF77-438A-9C14-F92741772C72}" destId="{B86A5AC6-33DB-4E50-9B2E-96AD63FDBB43}" srcOrd="1" destOrd="0" presId="urn:microsoft.com/office/officeart/2005/8/layout/hierarchy1"/>
    <dgm:cxn modelId="{5845BB74-4296-415A-B1E5-B3F3F8CC14FB}" type="presParOf" srcId="{1CB8B5DB-4892-4548-9797-0DC83D349F40}" destId="{B12ECC02-7A1D-4A6E-AB77-B5A4F625A581}" srcOrd="2" destOrd="0" presId="urn:microsoft.com/office/officeart/2005/8/layout/hierarchy1"/>
    <dgm:cxn modelId="{140524F0-7A7D-4AEC-AC8B-88A6D523C662}" type="presParOf" srcId="{1CB8B5DB-4892-4548-9797-0DC83D349F40}" destId="{DEA36DF6-C7AF-4246-BE84-8080B04CCCB8}" srcOrd="3" destOrd="0" presId="urn:microsoft.com/office/officeart/2005/8/layout/hierarchy1"/>
    <dgm:cxn modelId="{390F7C7A-B348-4864-9662-6EB61F1A9711}" type="presParOf" srcId="{DEA36DF6-C7AF-4246-BE84-8080B04CCCB8}" destId="{50CE7EE6-0948-47E8-BC7A-6BB6C7E65249}" srcOrd="0" destOrd="0" presId="urn:microsoft.com/office/officeart/2005/8/layout/hierarchy1"/>
    <dgm:cxn modelId="{6E4A917A-3EB4-487E-9E8B-75CCE16B858B}" type="presParOf" srcId="{50CE7EE6-0948-47E8-BC7A-6BB6C7E65249}" destId="{665AC1F4-9918-4E92-9067-D80C5DABB9C6}" srcOrd="0" destOrd="0" presId="urn:microsoft.com/office/officeart/2005/8/layout/hierarchy1"/>
    <dgm:cxn modelId="{22304499-7F1C-4997-8C9C-D0E97BEA8F35}" type="presParOf" srcId="{50CE7EE6-0948-47E8-BC7A-6BB6C7E65249}" destId="{8082D9E3-D2A8-4457-884C-8BAF9494AE72}" srcOrd="1" destOrd="0" presId="urn:microsoft.com/office/officeart/2005/8/layout/hierarchy1"/>
    <dgm:cxn modelId="{259586B5-CADC-4B13-B50D-00468A6B7829}" type="presParOf" srcId="{DEA36DF6-C7AF-4246-BE84-8080B04CCCB8}" destId="{9C017956-CF25-4A9C-A68A-6F09C15A6DA8}" srcOrd="1" destOrd="0" presId="urn:microsoft.com/office/officeart/2005/8/layout/hierarchy1"/>
    <dgm:cxn modelId="{D9012ECF-02DE-4CEA-8933-C1AACCBB22AA}" type="presParOf" srcId="{6CDF310A-86AF-477D-804C-DE90FF9181E2}" destId="{7C074E8E-4286-4F89-B41B-DE10CF9EF6B1}" srcOrd="2" destOrd="0" presId="urn:microsoft.com/office/officeart/2005/8/layout/hierarchy1"/>
    <dgm:cxn modelId="{FDA7C7B0-6E4B-4481-B3FC-30476C35DBCD}" type="presParOf" srcId="{6CDF310A-86AF-477D-804C-DE90FF9181E2}" destId="{999CB6E5-B635-4230-8A8E-0EF253F79259}" srcOrd="3" destOrd="0" presId="urn:microsoft.com/office/officeart/2005/8/layout/hierarchy1"/>
    <dgm:cxn modelId="{2BA36A8F-D4F3-41E9-90AC-0287625A0180}" type="presParOf" srcId="{999CB6E5-B635-4230-8A8E-0EF253F79259}" destId="{5247A24F-307B-4903-BFDE-8D4939D9FABD}" srcOrd="0" destOrd="0" presId="urn:microsoft.com/office/officeart/2005/8/layout/hierarchy1"/>
    <dgm:cxn modelId="{CF1B23D1-D802-4B49-8359-12CAB35847B1}" type="presParOf" srcId="{5247A24F-307B-4903-BFDE-8D4939D9FABD}" destId="{259319F2-08D4-4B04-8D74-2EE742A5F119}" srcOrd="0" destOrd="0" presId="urn:microsoft.com/office/officeart/2005/8/layout/hierarchy1"/>
    <dgm:cxn modelId="{9B347864-AEB7-4125-BB84-8D139EA43CB0}" type="presParOf" srcId="{5247A24F-307B-4903-BFDE-8D4939D9FABD}" destId="{CFDAAA10-52B6-4957-882A-FAA3D566E1BE}" srcOrd="1" destOrd="0" presId="urn:microsoft.com/office/officeart/2005/8/layout/hierarchy1"/>
    <dgm:cxn modelId="{59F9C53D-9C30-4B58-9915-4B8A4CF594EC}" type="presParOf" srcId="{999CB6E5-B635-4230-8A8E-0EF253F79259}" destId="{273F2F95-DD81-4AA2-AC4F-56382E32D468}" srcOrd="1" destOrd="0" presId="urn:microsoft.com/office/officeart/2005/8/layout/hierarchy1"/>
    <dgm:cxn modelId="{7488F272-7165-46B0-921B-8315F58AFA06}" type="presParOf" srcId="{273F2F95-DD81-4AA2-AC4F-56382E32D468}" destId="{3550D0D4-20A2-4A26-A491-16B090F1C846}" srcOrd="0" destOrd="0" presId="urn:microsoft.com/office/officeart/2005/8/layout/hierarchy1"/>
    <dgm:cxn modelId="{AD341A70-DE59-46B4-83C2-B7B79145B6F3}" type="presParOf" srcId="{273F2F95-DD81-4AA2-AC4F-56382E32D468}" destId="{6E7EDF6F-2025-4424-9593-5FA971D2AA99}" srcOrd="1" destOrd="0" presId="urn:microsoft.com/office/officeart/2005/8/layout/hierarchy1"/>
    <dgm:cxn modelId="{5087AE5C-74DF-4165-B8E6-9C4EEFD4AA0E}" type="presParOf" srcId="{6E7EDF6F-2025-4424-9593-5FA971D2AA99}" destId="{18093B9A-E564-4142-985A-82C5864CFA38}" srcOrd="0" destOrd="0" presId="urn:microsoft.com/office/officeart/2005/8/layout/hierarchy1"/>
    <dgm:cxn modelId="{CB41FAD3-CC46-46F7-B81B-7F24308D698B}" type="presParOf" srcId="{18093B9A-E564-4142-985A-82C5864CFA38}" destId="{03869FE8-CAF8-4E1A-BF9C-6A5CE15C6596}" srcOrd="0" destOrd="0" presId="urn:microsoft.com/office/officeart/2005/8/layout/hierarchy1"/>
    <dgm:cxn modelId="{DA0E9CEF-06D6-455C-BFB1-0AEF784A27DB}" type="presParOf" srcId="{18093B9A-E564-4142-985A-82C5864CFA38}" destId="{E5F14367-4FD4-4CC3-BF07-427978B3D7AC}" srcOrd="1" destOrd="0" presId="urn:microsoft.com/office/officeart/2005/8/layout/hierarchy1"/>
    <dgm:cxn modelId="{74010891-0DF4-4A08-8883-C39AF6ABFF31}" type="presParOf" srcId="{6E7EDF6F-2025-4424-9593-5FA971D2AA99}" destId="{EC5F8655-9E33-48D2-B4D1-469F046B6F07}" srcOrd="1" destOrd="0" presId="urn:microsoft.com/office/officeart/2005/8/layout/hierarchy1"/>
    <dgm:cxn modelId="{FA0FEB15-A6A2-4B0F-85EA-0B5EF54DA676}" type="presParOf" srcId="{273F2F95-DD81-4AA2-AC4F-56382E32D468}" destId="{172EB69D-3A37-41DB-9659-261ACE47333F}" srcOrd="2" destOrd="0" presId="urn:microsoft.com/office/officeart/2005/8/layout/hierarchy1"/>
    <dgm:cxn modelId="{6B77E423-7A49-4C84-8FC5-E4339777BB2F}" type="presParOf" srcId="{273F2F95-DD81-4AA2-AC4F-56382E32D468}" destId="{E9429A5B-2EDD-431D-B636-D5C39D2B97DD}" srcOrd="3" destOrd="0" presId="urn:microsoft.com/office/officeart/2005/8/layout/hierarchy1"/>
    <dgm:cxn modelId="{179963A9-6CAA-4EF0-87C8-0C5155C42EE6}" type="presParOf" srcId="{E9429A5B-2EDD-431D-B636-D5C39D2B97DD}" destId="{10F8B8A4-2E68-4E33-BAF1-986392730B82}" srcOrd="0" destOrd="0" presId="urn:microsoft.com/office/officeart/2005/8/layout/hierarchy1"/>
    <dgm:cxn modelId="{92700AC8-0FBD-4419-B1DE-463956D49B2E}" type="presParOf" srcId="{10F8B8A4-2E68-4E33-BAF1-986392730B82}" destId="{51F7A798-0143-465F-A43A-74D1867960DE}" srcOrd="0" destOrd="0" presId="urn:microsoft.com/office/officeart/2005/8/layout/hierarchy1"/>
    <dgm:cxn modelId="{5060A6CF-3CC6-4B2D-8876-8592F2BC5E3E}" type="presParOf" srcId="{10F8B8A4-2E68-4E33-BAF1-986392730B82}" destId="{C11E3E67-82C6-4733-9464-D1EEEE576CB7}" srcOrd="1" destOrd="0" presId="urn:microsoft.com/office/officeart/2005/8/layout/hierarchy1"/>
    <dgm:cxn modelId="{6C73BF5D-0132-4302-9C92-F3F539224816}" type="presParOf" srcId="{E9429A5B-2EDD-431D-B636-D5C39D2B97DD}" destId="{F8982DC6-D299-473F-96FD-098DD0B0772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2EB69D-3A37-41DB-9659-261ACE47333F}">
      <dsp:nvSpPr>
        <dsp:cNvPr id="0" name=""/>
        <dsp:cNvSpPr/>
      </dsp:nvSpPr>
      <dsp:spPr>
        <a:xfrm>
          <a:off x="7933501" y="3294649"/>
          <a:ext cx="1288958" cy="6134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8032"/>
              </a:lnTo>
              <a:lnTo>
                <a:pt x="1288958" y="418032"/>
              </a:lnTo>
              <a:lnTo>
                <a:pt x="1288958" y="61342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50D0D4-20A2-4A26-A491-16B090F1C846}">
      <dsp:nvSpPr>
        <dsp:cNvPr id="0" name=""/>
        <dsp:cNvSpPr/>
      </dsp:nvSpPr>
      <dsp:spPr>
        <a:xfrm>
          <a:off x="6644542" y="3294649"/>
          <a:ext cx="1288958" cy="613427"/>
        </a:xfrm>
        <a:custGeom>
          <a:avLst/>
          <a:gdLst/>
          <a:ahLst/>
          <a:cxnLst/>
          <a:rect l="0" t="0" r="0" b="0"/>
          <a:pathLst>
            <a:path>
              <a:moveTo>
                <a:pt x="1288958" y="0"/>
              </a:moveTo>
              <a:lnTo>
                <a:pt x="1288958" y="418032"/>
              </a:lnTo>
              <a:lnTo>
                <a:pt x="0" y="418032"/>
              </a:lnTo>
              <a:lnTo>
                <a:pt x="0" y="61342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074E8E-4286-4F89-B41B-DE10CF9EF6B1}">
      <dsp:nvSpPr>
        <dsp:cNvPr id="0" name=""/>
        <dsp:cNvSpPr/>
      </dsp:nvSpPr>
      <dsp:spPr>
        <a:xfrm>
          <a:off x="5258286" y="1116706"/>
          <a:ext cx="2675214" cy="8385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3203"/>
              </a:lnTo>
              <a:lnTo>
                <a:pt x="2675214" y="643203"/>
              </a:lnTo>
              <a:lnTo>
                <a:pt x="2675214" y="83859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2ECC02-7A1D-4A6E-AB77-B5A4F625A581}">
      <dsp:nvSpPr>
        <dsp:cNvPr id="0" name=""/>
        <dsp:cNvSpPr/>
      </dsp:nvSpPr>
      <dsp:spPr>
        <a:xfrm>
          <a:off x="2777667" y="3294649"/>
          <a:ext cx="1288958" cy="6134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8032"/>
              </a:lnTo>
              <a:lnTo>
                <a:pt x="1288958" y="418032"/>
              </a:lnTo>
              <a:lnTo>
                <a:pt x="1288958" y="61342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4A3A13-7426-4D27-9B0F-50CA777F2501}">
      <dsp:nvSpPr>
        <dsp:cNvPr id="0" name=""/>
        <dsp:cNvSpPr/>
      </dsp:nvSpPr>
      <dsp:spPr>
        <a:xfrm>
          <a:off x="1557279" y="3294649"/>
          <a:ext cx="1220388" cy="554937"/>
        </a:xfrm>
        <a:custGeom>
          <a:avLst/>
          <a:gdLst/>
          <a:ahLst/>
          <a:cxnLst/>
          <a:rect l="0" t="0" r="0" b="0"/>
          <a:pathLst>
            <a:path>
              <a:moveTo>
                <a:pt x="1220388" y="0"/>
              </a:moveTo>
              <a:lnTo>
                <a:pt x="1220388" y="359543"/>
              </a:lnTo>
              <a:lnTo>
                <a:pt x="0" y="359543"/>
              </a:lnTo>
              <a:lnTo>
                <a:pt x="0" y="55493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5386AC-F0CA-45FE-9AC7-6BF9B9E98DF9}">
      <dsp:nvSpPr>
        <dsp:cNvPr id="0" name=""/>
        <dsp:cNvSpPr/>
      </dsp:nvSpPr>
      <dsp:spPr>
        <a:xfrm>
          <a:off x="2777667" y="1116706"/>
          <a:ext cx="2480619" cy="838598"/>
        </a:xfrm>
        <a:custGeom>
          <a:avLst/>
          <a:gdLst/>
          <a:ahLst/>
          <a:cxnLst/>
          <a:rect l="0" t="0" r="0" b="0"/>
          <a:pathLst>
            <a:path>
              <a:moveTo>
                <a:pt x="2480619" y="0"/>
              </a:moveTo>
              <a:lnTo>
                <a:pt x="2480619" y="643203"/>
              </a:lnTo>
              <a:lnTo>
                <a:pt x="0" y="643203"/>
              </a:lnTo>
              <a:lnTo>
                <a:pt x="0" y="83859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0F3931-DE4A-42C7-AD96-64A092B8C3EC}">
      <dsp:nvSpPr>
        <dsp:cNvPr id="0" name=""/>
        <dsp:cNvSpPr/>
      </dsp:nvSpPr>
      <dsp:spPr>
        <a:xfrm>
          <a:off x="2812653" y="-222638"/>
          <a:ext cx="4891267" cy="133934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1FC888-AE2F-479C-A44B-4B42D43F5B48}">
      <dsp:nvSpPr>
        <dsp:cNvPr id="0" name=""/>
        <dsp:cNvSpPr/>
      </dsp:nvSpPr>
      <dsp:spPr>
        <a:xfrm>
          <a:off x="3047009" y="0"/>
          <a:ext cx="4891267" cy="13393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Bunga </a:t>
          </a:r>
          <a:r>
            <a:rPr lang="en-US" sz="2000" b="1" kern="1200" dirty="0" err="1"/>
            <a:t>Majemuk</a:t>
          </a:r>
          <a:r>
            <a:rPr lang="en-US" sz="2000" b="1" kern="1200" dirty="0"/>
            <a:t> dan </a:t>
          </a:r>
          <a:r>
            <a:rPr lang="en-US" sz="2000" b="1" kern="1200" dirty="0" err="1"/>
            <a:t>Anuitas</a:t>
          </a:r>
          <a:endParaRPr lang="id-ID" sz="2000" b="1" kern="1200" dirty="0"/>
        </a:p>
      </dsp:txBody>
      <dsp:txXfrm>
        <a:off x="3086237" y="39228"/>
        <a:ext cx="4812811" cy="1260889"/>
      </dsp:txXfrm>
    </dsp:sp>
    <dsp:sp modelId="{5EC66AEF-A76B-4024-BCCC-DD400CB983F0}">
      <dsp:nvSpPr>
        <dsp:cNvPr id="0" name=""/>
        <dsp:cNvSpPr/>
      </dsp:nvSpPr>
      <dsp:spPr>
        <a:xfrm>
          <a:off x="1723065" y="1955304"/>
          <a:ext cx="2109204" cy="133934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C20EF0-5075-4316-BF11-D942671E96CC}">
      <dsp:nvSpPr>
        <dsp:cNvPr id="0" name=""/>
        <dsp:cNvSpPr/>
      </dsp:nvSpPr>
      <dsp:spPr>
        <a:xfrm>
          <a:off x="1957421" y="2177943"/>
          <a:ext cx="2109204" cy="13393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/>
            <a:t>Bunga </a:t>
          </a:r>
          <a:r>
            <a:rPr lang="en-US" sz="1700" b="1" kern="1200" dirty="0" err="1"/>
            <a:t>tunggal</a:t>
          </a:r>
          <a:r>
            <a:rPr lang="en-US" sz="1700" b="1" kern="1200" dirty="0"/>
            <a:t> dan </a:t>
          </a:r>
          <a:r>
            <a:rPr lang="en-US" sz="1700" b="1" kern="1200" dirty="0" err="1"/>
            <a:t>majemuk</a:t>
          </a:r>
          <a:endParaRPr lang="id-ID" sz="1700" b="1" kern="1200" dirty="0"/>
        </a:p>
      </dsp:txBody>
      <dsp:txXfrm>
        <a:off x="1996649" y="2217171"/>
        <a:ext cx="2030748" cy="1260889"/>
      </dsp:txXfrm>
    </dsp:sp>
    <dsp:sp modelId="{4F6C4A42-102B-451B-96B9-7F43266A80F1}">
      <dsp:nvSpPr>
        <dsp:cNvPr id="0" name=""/>
        <dsp:cNvSpPr/>
      </dsp:nvSpPr>
      <dsp:spPr>
        <a:xfrm>
          <a:off x="502676" y="3849587"/>
          <a:ext cx="2109204" cy="133934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CCC7C1-96E8-48CA-B575-F37D0CFF26A6}">
      <dsp:nvSpPr>
        <dsp:cNvPr id="0" name=""/>
        <dsp:cNvSpPr/>
      </dsp:nvSpPr>
      <dsp:spPr>
        <a:xfrm>
          <a:off x="737032" y="4072226"/>
          <a:ext cx="2109204" cy="13393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Perbedaan</a:t>
          </a:r>
          <a:endParaRPr lang="id-ID" sz="1700" b="1" kern="1200" dirty="0"/>
        </a:p>
      </dsp:txBody>
      <dsp:txXfrm>
        <a:off x="776260" y="4111454"/>
        <a:ext cx="2030748" cy="1260889"/>
      </dsp:txXfrm>
    </dsp:sp>
    <dsp:sp modelId="{665AC1F4-9918-4E92-9067-D80C5DABB9C6}">
      <dsp:nvSpPr>
        <dsp:cNvPr id="0" name=""/>
        <dsp:cNvSpPr/>
      </dsp:nvSpPr>
      <dsp:spPr>
        <a:xfrm>
          <a:off x="3012023" y="3908076"/>
          <a:ext cx="2109204" cy="133934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82D9E3-D2A8-4457-884C-8BAF9494AE72}">
      <dsp:nvSpPr>
        <dsp:cNvPr id="0" name=""/>
        <dsp:cNvSpPr/>
      </dsp:nvSpPr>
      <dsp:spPr>
        <a:xfrm>
          <a:off x="3246379" y="4130715"/>
          <a:ext cx="2109204" cy="13393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Penyelesaian</a:t>
          </a:r>
          <a:r>
            <a:rPr lang="en-US" sz="1700" b="1" kern="1200" dirty="0"/>
            <a:t> </a:t>
          </a:r>
          <a:r>
            <a:rPr lang="en-US" sz="1700" b="1" kern="1200" dirty="0" err="1"/>
            <a:t>masalah</a:t>
          </a:r>
          <a:endParaRPr lang="id-ID" sz="1700" b="1" kern="1200" dirty="0"/>
        </a:p>
      </dsp:txBody>
      <dsp:txXfrm>
        <a:off x="3285607" y="4169943"/>
        <a:ext cx="2030748" cy="1260889"/>
      </dsp:txXfrm>
    </dsp:sp>
    <dsp:sp modelId="{259319F2-08D4-4B04-8D74-2EE742A5F119}">
      <dsp:nvSpPr>
        <dsp:cNvPr id="0" name=""/>
        <dsp:cNvSpPr/>
      </dsp:nvSpPr>
      <dsp:spPr>
        <a:xfrm>
          <a:off x="6878899" y="1955304"/>
          <a:ext cx="2109204" cy="133934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DAAA10-52B6-4957-882A-FAA3D566E1BE}">
      <dsp:nvSpPr>
        <dsp:cNvPr id="0" name=""/>
        <dsp:cNvSpPr/>
      </dsp:nvSpPr>
      <dsp:spPr>
        <a:xfrm>
          <a:off x="7113255" y="2177943"/>
          <a:ext cx="2109204" cy="13393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Anuitas</a:t>
          </a:r>
          <a:endParaRPr lang="id-ID" sz="1700" b="1" kern="1200" dirty="0"/>
        </a:p>
      </dsp:txBody>
      <dsp:txXfrm>
        <a:off x="7152483" y="2217171"/>
        <a:ext cx="2030748" cy="1260889"/>
      </dsp:txXfrm>
    </dsp:sp>
    <dsp:sp modelId="{03869FE8-CAF8-4E1A-BF9C-6A5CE15C6596}">
      <dsp:nvSpPr>
        <dsp:cNvPr id="0" name=""/>
        <dsp:cNvSpPr/>
      </dsp:nvSpPr>
      <dsp:spPr>
        <a:xfrm>
          <a:off x="5589940" y="3908076"/>
          <a:ext cx="2109204" cy="133934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F14367-4FD4-4CC3-BF07-427978B3D7AC}">
      <dsp:nvSpPr>
        <dsp:cNvPr id="0" name=""/>
        <dsp:cNvSpPr/>
      </dsp:nvSpPr>
      <dsp:spPr>
        <a:xfrm>
          <a:off x="5824296" y="4130715"/>
          <a:ext cx="2109204" cy="13393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Definisi</a:t>
          </a:r>
          <a:endParaRPr lang="id-ID" sz="1700" b="1" kern="1200" dirty="0"/>
        </a:p>
      </dsp:txBody>
      <dsp:txXfrm>
        <a:off x="5863524" y="4169943"/>
        <a:ext cx="2030748" cy="1260889"/>
      </dsp:txXfrm>
    </dsp:sp>
    <dsp:sp modelId="{51F7A798-0143-465F-A43A-74D1867960DE}">
      <dsp:nvSpPr>
        <dsp:cNvPr id="0" name=""/>
        <dsp:cNvSpPr/>
      </dsp:nvSpPr>
      <dsp:spPr>
        <a:xfrm>
          <a:off x="8167857" y="3908076"/>
          <a:ext cx="2109204" cy="133934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1E3E67-82C6-4733-9464-D1EEEE576CB7}">
      <dsp:nvSpPr>
        <dsp:cNvPr id="0" name=""/>
        <dsp:cNvSpPr/>
      </dsp:nvSpPr>
      <dsp:spPr>
        <a:xfrm>
          <a:off x="8402213" y="4130715"/>
          <a:ext cx="2109204" cy="13393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Penyelesaian</a:t>
          </a:r>
          <a:r>
            <a:rPr lang="en-US" sz="1700" b="1" kern="1200" dirty="0"/>
            <a:t> </a:t>
          </a:r>
          <a:r>
            <a:rPr lang="en-US" sz="1700" b="1" kern="1200" dirty="0" err="1"/>
            <a:t>masalah</a:t>
          </a:r>
          <a:endParaRPr lang="id-ID" sz="1700" b="1" kern="1200" dirty="0"/>
        </a:p>
      </dsp:txBody>
      <dsp:txXfrm>
        <a:off x="8441441" y="4169943"/>
        <a:ext cx="2030748" cy="12608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967901-18E6-4A7F-99B3-BB60533585F0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D98DCB-1242-4A82-9F66-B6A6E37E29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373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E69BE-B327-8C24-92A8-7CFC580C15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DE24D7-6435-18FD-1D62-0AA10E5C73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D01BBB-8521-ADF0-39EF-195BF444E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C443AB-48D6-5F6D-5821-157AFAD2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62B70-3B24-69C2-D4BF-5C12AD383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363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B4B96-AB5C-58A9-DB38-B4769D802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D4BE7C-B79F-2C49-827E-EDC17E258B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7C8699-3012-2D7B-3C3E-7C5B3B52F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F5314E-952C-8825-D081-8F0877723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0DF3B-9954-F4D5-1E60-8B656F81E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212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DDEF5C-62B9-F99A-519F-F1B90C63F6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241EAD-9B10-A039-4E09-43F60993A6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5842C9-70BB-076E-58DD-27BBA7A9E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665B57-6C2F-EF97-9F26-86D7B2C1E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F9BD2-A299-0DD6-30C2-E85FC1BCC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436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8080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2029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3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1972"/>
            <a:ext cx="12192000" cy="71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8104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12144672" cy="1152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34314"/>
            <a:ext cx="12192000" cy="1035373"/>
          </a:xfrm>
          <a:prstGeom prst="rect">
            <a:avLst/>
          </a:prstGeom>
        </p:spPr>
        <p:txBody>
          <a:bodyPr anchor="ctr"/>
          <a:lstStyle>
            <a:lvl1pPr algn="l">
              <a:defRPr sz="48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1" name="Picture 2" descr="D:\KBM-정애\014-Fullppt\PNG이미지\paper-bulb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3575" y="141043"/>
            <a:ext cx="636320" cy="947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28748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0" y="34314"/>
            <a:ext cx="12192000" cy="1035373"/>
          </a:xfrm>
          <a:prstGeom prst="rect">
            <a:avLst/>
          </a:prstGeom>
        </p:spPr>
        <p:txBody>
          <a:bodyPr anchor="ctr"/>
          <a:lstStyle>
            <a:lvl1pPr algn="ctr">
              <a:defRPr sz="48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2294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71DFA-AD68-2EFC-40F3-2CF2003C2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0496E-C633-AB19-3821-EEF374120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BA4A60-80FC-0487-970A-80065BF37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EF304B-11FD-6107-F9FA-D841EA16F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45FE4B-4082-A76C-E787-CB7B919C7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271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DA8BB-1F43-BA19-0942-C9F50C9D1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3E9B83-D584-A55C-2ECC-0C85B5075F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F8EB03-55A1-4F51-E9B5-41E4FBA51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4F617-650E-3C39-3F62-DDFC7C4AC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574D86-E434-69CA-9196-C9E6FA046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823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EF6A6-97A3-F171-8DCF-58C172CCD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C8338-DCDD-58B7-A3B2-FF69E18254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4EBD5C-050D-E1EE-8055-29CE8AF4D4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CD5905-F097-B561-7ACD-2E40CB046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6DA855-CC29-512A-99F7-C0F789623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0AD278-BBE4-E24E-2F9C-433B21CBD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386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5941B-62C7-6E3B-DAB8-819DABC46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846FA9-D2A3-FD41-CEA4-1A941D0543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66A307-3573-9876-A502-C4A26EF8A7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B8687E-9AA2-6E08-4036-79B84D56E0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39B016-CC4C-9252-B3E2-8E6E79169A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611D04-25B3-DD78-5AA8-7E045923C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3EB2CD-9515-B40D-AF77-2CEC7AB7D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0789A1-1F77-BD4A-907C-E4C84DE3F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0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84DE5-02CF-F846-F9D2-15074AA76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D28348-E650-B973-E1ED-6B91F718C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F12D7F-E8C5-13E8-5275-5E3410074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05D1C0-8C58-E842-96B8-2127F5C8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34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CA1AC0-7097-96AD-4012-3AC578742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90BEC6-CABD-4F5E-FA6D-344FE9AEB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F4E793-787E-1D06-226E-C3670C60F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317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5D7AA-E3EB-7FC6-B9C3-D5A0C6CE7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4F2508-DBDA-A6C3-BEBD-92D84CCE4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03C11-A307-3709-6E36-2AB23976A1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1C414C-9167-DB76-0083-BE89DB408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3451E1-1824-BB05-0903-2CBB4D70C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AEB055-7D29-544B-4838-BDA2EB8D2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577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9B4FE7-96CA-8E9E-257B-DE0599895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09B063-48EE-7D91-D0DF-4BFF4F1949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96528F-DC1E-EC0D-4F38-08B6F6EE5B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24CE3C-7916-5B2F-37D9-B7DCD06C1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CA69E2-A126-7FC3-ED4D-617BDC330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E07B77-5D5D-25E5-068E-5809E0091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087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824C0B-793B-7FDC-DDA3-652679756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267644-8991-DFD8-4D5E-589213C53E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902533-8F10-1FF0-B81E-4B94CC40B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6353E-48B6-4F13-80D9-281833307C91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435E0-C55E-23D8-F397-E354EFBD28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7361F3-8972-6C96-855E-A5AFCB5747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769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4" r:id="rId14"/>
    <p:sldLayoutId id="2147483665" r:id="rId15"/>
    <p:sldLayoutId id="2147483666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microsoft.com/office/2007/relationships/hdphoto" Target="../media/hdphoto1.wdp"/><Relationship Id="rId7" Type="http://schemas.openxmlformats.org/officeDocument/2006/relationships/image" Target="../media/image3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29.jp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4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0.png"/><Relationship Id="rId4" Type="http://schemas.microsoft.com/office/2007/relationships/hdphoto" Target="../media/hdphoto1.wdp"/><Relationship Id="rId9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png"/><Relationship Id="rId5" Type="http://schemas.openxmlformats.org/officeDocument/2006/relationships/image" Target="../media/image46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11.sv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17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microsoft.com/office/2007/relationships/hdphoto" Target="../media/hdphoto1.wdp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線コネクタ 9"/>
          <p:cNvCxnSpPr/>
          <p:nvPr/>
        </p:nvCxnSpPr>
        <p:spPr>
          <a:xfrm>
            <a:off x="5080035" y="3429000"/>
            <a:ext cx="5994367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4694639" y="1592459"/>
            <a:ext cx="6765157" cy="625359"/>
          </a:xfrm>
          <a:prstGeom prst="rect">
            <a:avLst/>
          </a:prstGeom>
        </p:spPr>
        <p:txBody>
          <a:bodyPr lIns="91440" tIns="45720" rIns="91440" bIns="4572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42">
              <a:defRPr/>
            </a:pPr>
            <a:r>
              <a:rPr kumimoji="1" lang="en-US" altLang="ja-JP" sz="5333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5333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57222" y="3588058"/>
            <a:ext cx="3239991" cy="502766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667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SMK KELAS XI</a:t>
            </a:r>
            <a:endParaRPr lang="id-ID" sz="2667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117602" y="1092202"/>
            <a:ext cx="3025905" cy="4267201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5080035" y="2327618"/>
            <a:ext cx="5994367" cy="95762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333" b="1" dirty="0" err="1">
                <a:solidFill>
                  <a:schemeClr val="accent5">
                    <a:lumMod val="75000"/>
                  </a:schemeClr>
                </a:solidFill>
                <a:cs typeface="Arial" pitchFamily="34" charset="0"/>
              </a:rPr>
              <a:t>Matematika</a:t>
            </a:r>
            <a:endParaRPr lang="en-US" sz="5333" b="1" dirty="0">
              <a:solidFill>
                <a:schemeClr val="accent5">
                  <a:lumMod val="75000"/>
                </a:schemeClr>
              </a:solidFill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71" y="6216317"/>
            <a:ext cx="12192000" cy="64168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8AAEAB0-0D4E-EC64-8AE3-825DCF9E35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0" t="23221" r="4159" b="17250"/>
          <a:stretch/>
        </p:blipFill>
        <p:spPr>
          <a:xfrm>
            <a:off x="1131210" y="1243999"/>
            <a:ext cx="2903461" cy="411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5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491433" y="1195669"/>
            <a:ext cx="5576367" cy="5012276"/>
            <a:chOff x="2166950" y="1239188"/>
            <a:chExt cx="3298100" cy="3348192"/>
          </a:xfrm>
        </p:grpSpPr>
        <p:sp>
          <p:nvSpPr>
            <p:cNvPr id="14" name="Flowchart: Merge 13"/>
            <p:cNvSpPr/>
            <p:nvPr/>
          </p:nvSpPr>
          <p:spPr>
            <a:xfrm>
              <a:off x="3059999" y="2951360"/>
              <a:ext cx="1512000" cy="1512000"/>
            </a:xfrm>
            <a:prstGeom prst="flowChartMerg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/>
            </a:p>
          </p:txBody>
        </p:sp>
        <p:sp>
          <p:nvSpPr>
            <p:cNvPr id="7" name="Flowchart: Extract 6"/>
            <p:cNvSpPr/>
            <p:nvPr/>
          </p:nvSpPr>
          <p:spPr>
            <a:xfrm>
              <a:off x="3006000" y="1239188"/>
              <a:ext cx="1620000" cy="1620000"/>
            </a:xfrm>
            <a:prstGeom prst="flowChartExtract">
              <a:avLst/>
            </a:prstGeom>
            <a:solidFill>
              <a:srgbClr val="3998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12" name="Flowchart: Extract 11"/>
            <p:cNvSpPr/>
            <p:nvPr/>
          </p:nvSpPr>
          <p:spPr>
            <a:xfrm>
              <a:off x="2166950" y="2967380"/>
              <a:ext cx="1620000" cy="1620000"/>
            </a:xfrm>
            <a:prstGeom prst="flowChartExtra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13" name="Flowchart: Extract 12"/>
            <p:cNvSpPr/>
            <p:nvPr/>
          </p:nvSpPr>
          <p:spPr>
            <a:xfrm>
              <a:off x="3845050" y="2967380"/>
              <a:ext cx="1620000" cy="1620000"/>
            </a:xfrm>
            <a:prstGeom prst="flowChartExtra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861154" y="1458821"/>
            <a:ext cx="836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cs typeface="Arial" pitchFamily="34" charset="0"/>
              </a:rPr>
              <a:t>01</a:t>
            </a:r>
            <a:endParaRPr lang="ko-KR" altLang="en-US" sz="3200" b="1" dirty="0"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73749" y="5618952"/>
            <a:ext cx="867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cs typeface="Arial" pitchFamily="34" charset="0"/>
              </a:rPr>
              <a:t>02</a:t>
            </a:r>
            <a:endParaRPr lang="ko-KR" altLang="en-US" sz="3200" b="1" dirty="0"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098518" y="5711356"/>
            <a:ext cx="867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cs typeface="Arial" pitchFamily="34" charset="0"/>
              </a:rPr>
              <a:t>03</a:t>
            </a:r>
            <a:endParaRPr lang="ko-KR" altLang="en-US" sz="3200" b="1" dirty="0">
              <a:cs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7B6783-8688-75A8-AC35-C201D37AD0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9" y="6213726"/>
            <a:ext cx="12175351" cy="64080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C32731-E3EF-F72B-3DCC-CAFD4F2F7A65}"/>
              </a:ext>
            </a:extLst>
          </p:cNvPr>
          <p:cNvSpPr txBox="1"/>
          <p:nvPr/>
        </p:nvSpPr>
        <p:spPr>
          <a:xfrm>
            <a:off x="5424304" y="2427896"/>
            <a:ext cx="18088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600" b="1" dirty="0" err="1">
                <a:cs typeface="Arial" pitchFamily="34" charset="0"/>
              </a:rPr>
              <a:t>Anuitas</a:t>
            </a:r>
            <a:r>
              <a:rPr lang="en-US" altLang="ko-KR" sz="2600" b="1" dirty="0">
                <a:cs typeface="Arial" pitchFamily="34" charset="0"/>
              </a:rPr>
              <a:t> </a:t>
            </a:r>
            <a:r>
              <a:rPr lang="en-US" altLang="ko-KR" sz="2600" b="1" dirty="0" err="1">
                <a:cs typeface="Arial" pitchFamily="34" charset="0"/>
              </a:rPr>
              <a:t>biasa</a:t>
            </a:r>
            <a:r>
              <a:rPr lang="en-US" altLang="ko-KR" sz="2600" b="1" dirty="0">
                <a:cs typeface="Arial" pitchFamily="34" charset="0"/>
              </a:rPr>
              <a:t> </a:t>
            </a:r>
            <a:endParaRPr lang="ko-KR" altLang="en-US" sz="2600" b="1" dirty="0"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DACFC1-AE6A-E83C-003F-D9A849EA01C9}"/>
              </a:ext>
            </a:extLst>
          </p:cNvPr>
          <p:cNvSpPr txBox="1"/>
          <p:nvPr/>
        </p:nvSpPr>
        <p:spPr>
          <a:xfrm>
            <a:off x="4111704" y="4853052"/>
            <a:ext cx="14837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600" b="1" dirty="0" err="1">
                <a:cs typeface="Arial" pitchFamily="34" charset="0"/>
              </a:rPr>
              <a:t>Anuitas</a:t>
            </a:r>
            <a:r>
              <a:rPr lang="en-US" altLang="ko-KR" sz="2600" b="1" dirty="0">
                <a:cs typeface="Arial" pitchFamily="34" charset="0"/>
              </a:rPr>
              <a:t> di </a:t>
            </a:r>
            <a:r>
              <a:rPr lang="en-US" altLang="ko-KR" sz="2600" b="1" dirty="0" err="1">
                <a:cs typeface="Arial" pitchFamily="34" charset="0"/>
              </a:rPr>
              <a:t>muka</a:t>
            </a:r>
            <a:endParaRPr lang="ko-KR" altLang="en-US" sz="2600" b="1" dirty="0"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1E4BED-883F-ED06-7818-DBB65E926721}"/>
              </a:ext>
            </a:extLst>
          </p:cNvPr>
          <p:cNvSpPr txBox="1"/>
          <p:nvPr/>
        </p:nvSpPr>
        <p:spPr>
          <a:xfrm>
            <a:off x="6883984" y="5108974"/>
            <a:ext cx="148376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600" b="1" dirty="0" err="1">
                <a:cs typeface="Arial" pitchFamily="34" charset="0"/>
              </a:rPr>
              <a:t>Anuitas</a:t>
            </a:r>
            <a:r>
              <a:rPr lang="en-US" altLang="ko-KR" sz="2600" b="1" dirty="0">
                <a:cs typeface="Arial" pitchFamily="34" charset="0"/>
              </a:rPr>
              <a:t> </a:t>
            </a:r>
            <a:r>
              <a:rPr lang="en-US" altLang="ko-KR" sz="2600" b="1" dirty="0" err="1">
                <a:cs typeface="Arial" pitchFamily="34" charset="0"/>
              </a:rPr>
              <a:t>ditunda</a:t>
            </a:r>
            <a:r>
              <a:rPr lang="en-US" altLang="ko-KR" sz="2600" b="1" dirty="0">
                <a:cs typeface="Arial" pitchFamily="34" charset="0"/>
              </a:rPr>
              <a:t> </a:t>
            </a:r>
            <a:endParaRPr lang="ko-KR" altLang="en-US" sz="2600" b="1" dirty="0"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E0A3CA5-56A3-FBCC-6CCE-BA84C965CBA7}"/>
              </a:ext>
            </a:extLst>
          </p:cNvPr>
          <p:cNvSpPr txBox="1"/>
          <p:nvPr/>
        </p:nvSpPr>
        <p:spPr>
          <a:xfrm>
            <a:off x="5345534" y="4005125"/>
            <a:ext cx="1966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b="1" dirty="0" err="1">
                <a:cs typeface="Arial" pitchFamily="34" charset="0"/>
              </a:rPr>
              <a:t>Jenis</a:t>
            </a:r>
            <a:r>
              <a:rPr lang="en-US" altLang="ko-KR" sz="3000" b="1" dirty="0">
                <a:cs typeface="Arial" pitchFamily="34" charset="0"/>
              </a:rPr>
              <a:t> </a:t>
            </a:r>
            <a:r>
              <a:rPr lang="en-US" altLang="ko-KR" sz="3000" b="1" dirty="0" err="1">
                <a:cs typeface="Arial" pitchFamily="34" charset="0"/>
              </a:rPr>
              <a:t>anuitas</a:t>
            </a:r>
            <a:endParaRPr lang="ko-KR" altLang="en-US" sz="3000" b="1" dirty="0">
              <a:cs typeface="Arial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9CD102E-F450-C67C-6ECF-E445A472268E}"/>
              </a:ext>
            </a:extLst>
          </p:cNvPr>
          <p:cNvSpPr txBox="1"/>
          <p:nvPr/>
        </p:nvSpPr>
        <p:spPr>
          <a:xfrm>
            <a:off x="1514282" y="542564"/>
            <a:ext cx="9594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2400" dirty="0" err="1">
                <a:cs typeface="Arial" pitchFamily="34" charset="0"/>
              </a:rPr>
              <a:t>Adalah</a:t>
            </a:r>
            <a:r>
              <a:rPr lang="en-US" altLang="ko-KR" sz="2400" dirty="0">
                <a:cs typeface="Arial" pitchFamily="34" charset="0"/>
              </a:rPr>
              <a:t> </a:t>
            </a:r>
            <a:r>
              <a:rPr lang="en-US" altLang="ko-KR" sz="2400" dirty="0" err="1">
                <a:cs typeface="Arial" pitchFamily="34" charset="0"/>
              </a:rPr>
              <a:t>anuitas</a:t>
            </a:r>
            <a:r>
              <a:rPr lang="en-US" altLang="ko-KR" sz="2400" dirty="0">
                <a:cs typeface="Arial" pitchFamily="34" charset="0"/>
              </a:rPr>
              <a:t> yang </a:t>
            </a:r>
            <a:r>
              <a:rPr lang="en-US" altLang="ko-KR" sz="2400" dirty="0" err="1">
                <a:cs typeface="Arial" pitchFamily="34" charset="0"/>
              </a:rPr>
              <a:t>pembayarannya</a:t>
            </a:r>
            <a:r>
              <a:rPr lang="en-US" altLang="ko-KR" sz="2400" dirty="0">
                <a:cs typeface="Arial" pitchFamily="34" charset="0"/>
              </a:rPr>
              <a:t> </a:t>
            </a:r>
            <a:r>
              <a:rPr lang="en-US" altLang="ko-KR" sz="2400" dirty="0" err="1">
                <a:cs typeface="Arial" pitchFamily="34" charset="0"/>
              </a:rPr>
              <a:t>dilakukan</a:t>
            </a:r>
            <a:r>
              <a:rPr lang="en-US" altLang="ko-KR" sz="2400" dirty="0">
                <a:cs typeface="Arial" pitchFamily="34" charset="0"/>
              </a:rPr>
              <a:t> pada </a:t>
            </a:r>
            <a:r>
              <a:rPr lang="en-US" altLang="ko-KR" sz="2400" dirty="0" err="1">
                <a:cs typeface="Arial" pitchFamily="34" charset="0"/>
              </a:rPr>
              <a:t>setiap</a:t>
            </a:r>
            <a:r>
              <a:rPr lang="en-US" altLang="ko-KR" sz="2400" dirty="0">
                <a:cs typeface="Arial" pitchFamily="34" charset="0"/>
              </a:rPr>
              <a:t> </a:t>
            </a:r>
            <a:r>
              <a:rPr lang="en-US" altLang="ko-KR" sz="2400" dirty="0" err="1">
                <a:cs typeface="Arial" pitchFamily="34" charset="0"/>
              </a:rPr>
              <a:t>akhir</a:t>
            </a:r>
            <a:r>
              <a:rPr lang="en-US" altLang="ko-KR" sz="2400" dirty="0">
                <a:cs typeface="Arial" pitchFamily="34" charset="0"/>
              </a:rPr>
              <a:t> </a:t>
            </a:r>
            <a:r>
              <a:rPr lang="en-US" altLang="ko-KR" sz="2400" dirty="0" err="1">
                <a:cs typeface="Arial" pitchFamily="34" charset="0"/>
              </a:rPr>
              <a:t>periode</a:t>
            </a:r>
            <a:r>
              <a:rPr lang="en-US" altLang="ko-KR" sz="2400" dirty="0">
                <a:cs typeface="Arial" pitchFamily="34" charset="0"/>
              </a:rPr>
              <a:t> </a:t>
            </a:r>
            <a:endParaRPr lang="ko-KR" altLang="en-US" sz="2400" b="1" dirty="0">
              <a:cs typeface="Arial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7A4502C-9144-B570-AEC2-84805B36BA33}"/>
              </a:ext>
            </a:extLst>
          </p:cNvPr>
          <p:cNvSpPr txBox="1"/>
          <p:nvPr/>
        </p:nvSpPr>
        <p:spPr>
          <a:xfrm>
            <a:off x="82980" y="4415732"/>
            <a:ext cx="40287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2400" dirty="0" err="1">
                <a:cs typeface="Arial" pitchFamily="34" charset="0"/>
              </a:rPr>
              <a:t>Adalah</a:t>
            </a:r>
            <a:r>
              <a:rPr lang="en-US" altLang="ko-KR" sz="2400" dirty="0">
                <a:cs typeface="Arial" pitchFamily="34" charset="0"/>
              </a:rPr>
              <a:t> </a:t>
            </a:r>
            <a:r>
              <a:rPr lang="en-US" altLang="ko-KR" sz="2400" dirty="0" err="1">
                <a:cs typeface="Arial" pitchFamily="34" charset="0"/>
              </a:rPr>
              <a:t>anuitas</a:t>
            </a:r>
            <a:r>
              <a:rPr lang="en-US" altLang="ko-KR" sz="2400" dirty="0">
                <a:cs typeface="Arial" pitchFamily="34" charset="0"/>
              </a:rPr>
              <a:t> yang </a:t>
            </a:r>
            <a:r>
              <a:rPr lang="en-US" altLang="ko-KR" sz="2400" dirty="0" err="1">
                <a:cs typeface="Arial" pitchFamily="34" charset="0"/>
              </a:rPr>
              <a:t>pembayarannya</a:t>
            </a:r>
            <a:r>
              <a:rPr lang="en-US" altLang="ko-KR" sz="2400" dirty="0">
                <a:cs typeface="Arial" pitchFamily="34" charset="0"/>
              </a:rPr>
              <a:t> </a:t>
            </a:r>
            <a:r>
              <a:rPr lang="en-US" altLang="ko-KR" sz="2400" dirty="0" err="1">
                <a:cs typeface="Arial" pitchFamily="34" charset="0"/>
              </a:rPr>
              <a:t>dilakukan</a:t>
            </a:r>
            <a:r>
              <a:rPr lang="en-US" altLang="ko-KR" sz="2400" dirty="0">
                <a:cs typeface="Arial" pitchFamily="34" charset="0"/>
              </a:rPr>
              <a:t> di </a:t>
            </a:r>
            <a:r>
              <a:rPr lang="en-US" altLang="ko-KR" sz="2400" dirty="0" err="1">
                <a:cs typeface="Arial" pitchFamily="34" charset="0"/>
              </a:rPr>
              <a:t>setiap</a:t>
            </a:r>
            <a:r>
              <a:rPr lang="en-US" altLang="ko-KR" sz="2400" dirty="0">
                <a:cs typeface="Arial" pitchFamily="34" charset="0"/>
              </a:rPr>
              <a:t> </a:t>
            </a:r>
            <a:r>
              <a:rPr lang="en-US" altLang="ko-KR" sz="2400" dirty="0" err="1">
                <a:cs typeface="Arial" pitchFamily="34" charset="0"/>
              </a:rPr>
              <a:t>awal</a:t>
            </a:r>
            <a:r>
              <a:rPr lang="en-US" altLang="ko-KR" sz="2400" dirty="0">
                <a:cs typeface="Arial" pitchFamily="34" charset="0"/>
              </a:rPr>
              <a:t> </a:t>
            </a:r>
            <a:r>
              <a:rPr lang="en-US" altLang="ko-KR" sz="2400" dirty="0" err="1">
                <a:cs typeface="Arial" pitchFamily="34" charset="0"/>
              </a:rPr>
              <a:t>periode</a:t>
            </a:r>
            <a:endParaRPr lang="ko-KR" altLang="en-US" sz="2400" b="1" dirty="0">
              <a:cs typeface="Arial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3910233-E31D-31CE-1575-93F5C70C5CEA}"/>
              </a:ext>
            </a:extLst>
          </p:cNvPr>
          <p:cNvSpPr txBox="1"/>
          <p:nvPr/>
        </p:nvSpPr>
        <p:spPr>
          <a:xfrm>
            <a:off x="8637671" y="4545275"/>
            <a:ext cx="3554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2400" dirty="0" err="1">
                <a:cs typeface="Arial" pitchFamily="34" charset="0"/>
              </a:rPr>
              <a:t>Anuitas</a:t>
            </a:r>
            <a:r>
              <a:rPr lang="en-US" altLang="ko-KR" sz="2400" dirty="0">
                <a:cs typeface="Arial" pitchFamily="34" charset="0"/>
              </a:rPr>
              <a:t> </a:t>
            </a:r>
            <a:r>
              <a:rPr lang="en-US" altLang="ko-KR" sz="2400" dirty="0" err="1">
                <a:cs typeface="Arial" pitchFamily="34" charset="0"/>
              </a:rPr>
              <a:t>biasa</a:t>
            </a:r>
            <a:r>
              <a:rPr lang="en-US" altLang="ko-KR" sz="2400" dirty="0">
                <a:cs typeface="Arial" pitchFamily="34" charset="0"/>
              </a:rPr>
              <a:t> yang </a:t>
            </a:r>
            <a:r>
              <a:rPr lang="en-US" altLang="ko-KR" sz="2400" dirty="0" err="1">
                <a:cs typeface="Arial" pitchFamily="34" charset="0"/>
              </a:rPr>
              <a:t>waktu</a:t>
            </a:r>
            <a:r>
              <a:rPr lang="en-US" altLang="ko-KR" sz="2400" dirty="0">
                <a:cs typeface="Arial" pitchFamily="34" charset="0"/>
              </a:rPr>
              <a:t> </a:t>
            </a:r>
            <a:r>
              <a:rPr lang="en-US" altLang="ko-KR" sz="2400" dirty="0" err="1">
                <a:cs typeface="Arial" pitchFamily="34" charset="0"/>
              </a:rPr>
              <a:t>pembayarannya</a:t>
            </a:r>
            <a:r>
              <a:rPr lang="en-US" altLang="ko-KR" sz="2400" dirty="0">
                <a:cs typeface="Arial" pitchFamily="34" charset="0"/>
              </a:rPr>
              <a:t> </a:t>
            </a:r>
            <a:r>
              <a:rPr lang="en-US" altLang="ko-KR" sz="2400" dirty="0" err="1">
                <a:cs typeface="Arial" pitchFamily="34" charset="0"/>
              </a:rPr>
              <a:t>ditunda</a:t>
            </a:r>
            <a:r>
              <a:rPr lang="en-US" altLang="ko-KR" sz="2400" dirty="0">
                <a:cs typeface="Arial" pitchFamily="34" charset="0"/>
              </a:rPr>
              <a:t> </a:t>
            </a:r>
            <a:r>
              <a:rPr lang="en-US" altLang="ko-KR" sz="2400" dirty="0" err="1">
                <a:cs typeface="Arial" pitchFamily="34" charset="0"/>
              </a:rPr>
              <a:t>sesuai</a:t>
            </a:r>
            <a:r>
              <a:rPr lang="en-US" altLang="ko-KR" sz="2400" dirty="0">
                <a:cs typeface="Arial" pitchFamily="34" charset="0"/>
              </a:rPr>
              <a:t> </a:t>
            </a:r>
            <a:r>
              <a:rPr lang="en-US" altLang="ko-KR" sz="2400" dirty="0" err="1">
                <a:cs typeface="Arial" pitchFamily="34" charset="0"/>
              </a:rPr>
              <a:t>kesepakatan</a:t>
            </a:r>
            <a:r>
              <a:rPr lang="en-US" altLang="ko-KR" sz="2400" dirty="0">
                <a:cs typeface="Arial" pitchFamily="34" charset="0"/>
              </a:rPr>
              <a:t> </a:t>
            </a:r>
            <a:endParaRPr lang="ko-KR" altLang="en-US" sz="24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59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8" grpId="0"/>
      <p:bldP spid="22" grpId="0"/>
      <p:bldP spid="37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02620E-8FBA-16C8-ABA5-1CBD2C5B5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8" y="544"/>
            <a:ext cx="12228865" cy="6917964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6A824925-35E2-B8C4-23B2-61E1AFEBC497}"/>
              </a:ext>
            </a:extLst>
          </p:cNvPr>
          <p:cNvSpPr txBox="1"/>
          <p:nvPr/>
        </p:nvSpPr>
        <p:spPr>
          <a:xfrm>
            <a:off x="4864638" y="234539"/>
            <a:ext cx="2664317" cy="51077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 err="1"/>
              <a:t>Anuitas</a:t>
            </a:r>
            <a:endParaRPr lang="id-ID" sz="2400" b="1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4623209-61FD-62EF-78E5-CD35350BD1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75" y="6143326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FB604EB-0A13-5A0C-A636-ECBD65AC8059}"/>
                  </a:ext>
                </a:extLst>
              </p:cNvPr>
              <p:cNvSpPr txBox="1"/>
              <p:nvPr/>
            </p:nvSpPr>
            <p:spPr>
              <a:xfrm>
                <a:off x="6490582" y="3108455"/>
                <a:ext cx="2780418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1" i="1" smtClean="0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3000" b="1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0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sz="3000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sz="3000" b="1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0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000" b="1" i="1" smtClean="0"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  <m:sub>
                          <m:r>
                            <a:rPr lang="en-US" sz="3000" b="1" i="1"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</m:oMath>
                  </m:oMathPara>
                </a14:m>
                <a:endParaRPr lang="en-US" sz="3000" b="1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FB604EB-0A13-5A0C-A636-ECBD65AC80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0582" y="3108455"/>
                <a:ext cx="2780418" cy="55399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EC35A51F-66AF-2682-DEB2-E142919C92B1}"/>
                  </a:ext>
                </a:extLst>
              </p:cNvPr>
              <p:cNvSpPr txBox="1"/>
              <p:nvPr/>
            </p:nvSpPr>
            <p:spPr>
              <a:xfrm>
                <a:off x="1408276" y="3853228"/>
                <a:ext cx="5221124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b="1" dirty="0"/>
                  <a:t>Dengan:</a:t>
                </a:r>
              </a:p>
              <a:p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b="1" dirty="0"/>
                  <a:t> </a:t>
                </a:r>
                <a:r>
                  <a:rPr lang="en-US" b="1" dirty="0" err="1"/>
                  <a:t>angsuran</a:t>
                </a:r>
                <a:r>
                  <a:rPr lang="en-US" b="1" dirty="0"/>
                  <a:t> </a:t>
                </a:r>
                <a:r>
                  <a:rPr lang="en-US" b="1" dirty="0" err="1"/>
                  <a:t>dengan</a:t>
                </a:r>
                <a:r>
                  <a:rPr lang="en-US" b="1" dirty="0"/>
                  <a:t> </a:t>
                </a:r>
                <a:r>
                  <a:rPr lang="en-US" b="1" dirty="0" err="1"/>
                  <a:t>anuitas</a:t>
                </a:r>
                <a:endParaRPr lang="en-US" b="1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b="1" dirty="0"/>
                  <a:t>= </a:t>
                </a:r>
                <a:r>
                  <a:rPr lang="en-US" b="1" dirty="0" err="1"/>
                  <a:t>angsuran</a:t>
                </a:r>
                <a:r>
                  <a:rPr lang="en-US" b="1" dirty="0"/>
                  <a:t> </a:t>
                </a:r>
                <a:r>
                  <a:rPr lang="en-US" b="1" dirty="0" err="1"/>
                  <a:t>pokok</a:t>
                </a:r>
                <a:r>
                  <a:rPr lang="en-US" b="1" dirty="0"/>
                  <a:t> pada </a:t>
                </a:r>
                <a:r>
                  <a:rPr lang="en-US" b="1" dirty="0" err="1"/>
                  <a:t>pembayaran</a:t>
                </a:r>
                <a:r>
                  <a:rPr lang="en-US" b="1" dirty="0"/>
                  <a:t> </a:t>
                </a:r>
                <a:r>
                  <a:rPr lang="en-US" b="1" dirty="0" err="1"/>
                  <a:t>ke</a:t>
                </a:r>
                <a:r>
                  <a:rPr lang="en-US" b="1" dirty="0"/>
                  <a:t>-n</a:t>
                </a:r>
                <a:endParaRPr lang="en-US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b="1" dirty="0"/>
                  <a:t>= </a:t>
                </a:r>
                <a:r>
                  <a:rPr lang="en-US" b="1" dirty="0" err="1"/>
                  <a:t>bunga</a:t>
                </a:r>
                <a:r>
                  <a:rPr lang="en-US" b="1" dirty="0"/>
                  <a:t> pada </a:t>
                </a:r>
                <a:r>
                  <a:rPr lang="en-US" b="1" dirty="0" err="1"/>
                  <a:t>pembayaran</a:t>
                </a:r>
                <a:r>
                  <a:rPr lang="en-US" b="1" dirty="0"/>
                  <a:t> </a:t>
                </a:r>
                <a:r>
                  <a:rPr lang="en-US" b="1" dirty="0" err="1"/>
                  <a:t>ke</a:t>
                </a:r>
                <a:r>
                  <a:rPr lang="en-US" b="1" dirty="0"/>
                  <a:t>-n</a:t>
                </a:r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EC35A51F-66AF-2682-DEB2-E142919C92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8276" y="3853228"/>
                <a:ext cx="5221124" cy="1200329"/>
              </a:xfrm>
              <a:prstGeom prst="rect">
                <a:avLst/>
              </a:prstGeom>
              <a:blipFill>
                <a:blip r:embed="rId6"/>
                <a:stretch>
                  <a:fillRect l="-933" t="-2538" b="-71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1085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4" grpId="0"/>
      <p:bldP spid="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Block Arc 46"/>
          <p:cNvSpPr/>
          <p:nvPr/>
        </p:nvSpPr>
        <p:spPr>
          <a:xfrm>
            <a:off x="3721803" y="1442725"/>
            <a:ext cx="4672436" cy="4672436"/>
          </a:xfrm>
          <a:prstGeom prst="blockArc">
            <a:avLst>
              <a:gd name="adj1" fmla="val 10800000"/>
              <a:gd name="adj2" fmla="val 21559014"/>
              <a:gd name="adj3" fmla="val 146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chemeClr val="bg1"/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5689189" y="1114744"/>
            <a:ext cx="708961" cy="708961"/>
          </a:xfrm>
          <a:prstGeom prst="ellipse">
            <a:avLst/>
          </a:prstGeom>
          <a:solidFill>
            <a:srgbClr val="3998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bg1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3396248" y="3407101"/>
            <a:ext cx="708961" cy="708961"/>
          </a:xfrm>
          <a:prstGeom prst="ellipse">
            <a:avLst/>
          </a:prstGeom>
          <a:solidFill>
            <a:srgbClr val="3998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bg1"/>
              </a:solidFill>
            </a:endParaRPr>
          </a:p>
        </p:txBody>
      </p:sp>
      <p:sp>
        <p:nvSpPr>
          <p:cNvPr id="50" name="Oval 49"/>
          <p:cNvSpPr/>
          <p:nvPr/>
        </p:nvSpPr>
        <p:spPr>
          <a:xfrm>
            <a:off x="7991994" y="3407101"/>
            <a:ext cx="708961" cy="708961"/>
          </a:xfrm>
          <a:prstGeom prst="ellipse">
            <a:avLst/>
          </a:prstGeom>
          <a:solidFill>
            <a:srgbClr val="3998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bg1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7409378" y="1910794"/>
            <a:ext cx="708961" cy="70896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bg1"/>
              </a:solidFill>
            </a:endParaRPr>
          </a:p>
        </p:txBody>
      </p:sp>
      <p:sp>
        <p:nvSpPr>
          <p:cNvPr id="52" name="Oval 51"/>
          <p:cNvSpPr/>
          <p:nvPr/>
        </p:nvSpPr>
        <p:spPr>
          <a:xfrm>
            <a:off x="3968662" y="1910794"/>
            <a:ext cx="708961" cy="70896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bg1"/>
              </a:solidFill>
            </a:endParaRPr>
          </a:p>
        </p:txBody>
      </p:sp>
      <p:sp>
        <p:nvSpPr>
          <p:cNvPr id="82" name="Round Same Side Corner Rectangle 6"/>
          <p:cNvSpPr>
            <a:spLocks noChangeAspect="1"/>
          </p:cNvSpPr>
          <p:nvPr/>
        </p:nvSpPr>
        <p:spPr>
          <a:xfrm rot="2700000">
            <a:off x="-1122547" y="2016436"/>
            <a:ext cx="119727" cy="480000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>
              <a:solidFill>
                <a:schemeClr val="bg1"/>
              </a:solidFill>
            </a:endParaRPr>
          </a:p>
        </p:txBody>
      </p:sp>
      <p:grpSp>
        <p:nvGrpSpPr>
          <p:cNvPr id="129" name="Group 3">
            <a:extLst>
              <a:ext uri="{FF2B5EF4-FFF2-40B4-BE49-F238E27FC236}">
                <a16:creationId xmlns:a16="http://schemas.microsoft.com/office/drawing/2014/main" id="{536CF690-2596-4530-8CB0-F67F06AA2E8C}"/>
              </a:ext>
            </a:extLst>
          </p:cNvPr>
          <p:cNvGrpSpPr/>
          <p:nvPr/>
        </p:nvGrpSpPr>
        <p:grpSpPr>
          <a:xfrm>
            <a:off x="4792079" y="4163122"/>
            <a:ext cx="2584626" cy="661975"/>
            <a:chOff x="5304922" y="3743716"/>
            <a:chExt cx="3492000" cy="993812"/>
          </a:xfrm>
        </p:grpSpPr>
        <p:grpSp>
          <p:nvGrpSpPr>
            <p:cNvPr id="130" name="Group 4">
              <a:extLst>
                <a:ext uri="{FF2B5EF4-FFF2-40B4-BE49-F238E27FC236}">
                  <a16:creationId xmlns:a16="http://schemas.microsoft.com/office/drawing/2014/main" id="{9B64F82D-213C-46E6-83A0-15B38700ADCC}"/>
                </a:ext>
              </a:extLst>
            </p:cNvPr>
            <p:cNvGrpSpPr/>
            <p:nvPr/>
          </p:nvGrpSpPr>
          <p:grpSpPr>
            <a:xfrm>
              <a:off x="5304922" y="3743716"/>
              <a:ext cx="3492000" cy="437610"/>
              <a:chOff x="1709238" y="4209096"/>
              <a:chExt cx="3492000" cy="437610"/>
            </a:xfrm>
          </p:grpSpPr>
          <p:sp>
            <p:nvSpPr>
              <p:cNvPr id="156" name="Rectangle 30">
                <a:extLst>
                  <a:ext uri="{FF2B5EF4-FFF2-40B4-BE49-F238E27FC236}">
                    <a16:creationId xmlns:a16="http://schemas.microsoft.com/office/drawing/2014/main" id="{31F26449-709E-4728-B7EF-EF9B30CF2C96}"/>
                  </a:ext>
                </a:extLst>
              </p:cNvPr>
              <p:cNvSpPr/>
              <p:nvPr/>
            </p:nvSpPr>
            <p:spPr>
              <a:xfrm>
                <a:off x="1709238" y="4214706"/>
                <a:ext cx="3492000" cy="432000"/>
              </a:xfrm>
              <a:prstGeom prst="rect">
                <a:avLst/>
              </a:prstGeom>
              <a:solidFill>
                <a:srgbClr val="3998AB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57" name="Group 31">
                <a:extLst>
                  <a:ext uri="{FF2B5EF4-FFF2-40B4-BE49-F238E27FC236}">
                    <a16:creationId xmlns:a16="http://schemas.microsoft.com/office/drawing/2014/main" id="{3D08B814-2264-4852-B973-B60300368783}"/>
                  </a:ext>
                </a:extLst>
              </p:cNvPr>
              <p:cNvGrpSpPr/>
              <p:nvPr/>
            </p:nvGrpSpPr>
            <p:grpSpPr>
              <a:xfrm>
                <a:off x="2078720" y="4209096"/>
                <a:ext cx="469833" cy="432000"/>
                <a:chOff x="2078720" y="4209096"/>
                <a:chExt cx="469833" cy="432000"/>
              </a:xfrm>
            </p:grpSpPr>
            <p:sp>
              <p:nvSpPr>
                <p:cNvPr id="165" name="Rectangle 39">
                  <a:extLst>
                    <a:ext uri="{FF2B5EF4-FFF2-40B4-BE49-F238E27FC236}">
                      <a16:creationId xmlns:a16="http://schemas.microsoft.com/office/drawing/2014/main" id="{CFE7AA6F-0454-49F0-9CB6-B1D86B7260EA}"/>
                    </a:ext>
                  </a:extLst>
                </p:cNvPr>
                <p:cNvSpPr/>
                <p:nvPr/>
              </p:nvSpPr>
              <p:spPr>
                <a:xfrm>
                  <a:off x="2078720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6" name="Rectangle 40">
                  <a:extLst>
                    <a:ext uri="{FF2B5EF4-FFF2-40B4-BE49-F238E27FC236}">
                      <a16:creationId xmlns:a16="http://schemas.microsoft.com/office/drawing/2014/main" id="{297CB3B7-D034-45FF-AE0D-54E622238162}"/>
                    </a:ext>
                  </a:extLst>
                </p:cNvPr>
                <p:cNvSpPr/>
                <p:nvPr/>
              </p:nvSpPr>
              <p:spPr>
                <a:xfrm>
                  <a:off x="2217331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7" name="Rectangle 41">
                  <a:extLst>
                    <a:ext uri="{FF2B5EF4-FFF2-40B4-BE49-F238E27FC236}">
                      <a16:creationId xmlns:a16="http://schemas.microsoft.com/office/drawing/2014/main" id="{E46EA706-F328-4C21-817C-3C3E359AB62B}"/>
                    </a:ext>
                  </a:extLst>
                </p:cNvPr>
                <p:cNvSpPr/>
                <p:nvPr/>
              </p:nvSpPr>
              <p:spPr>
                <a:xfrm>
                  <a:off x="2355942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8" name="Rectangle 42">
                  <a:extLst>
                    <a:ext uri="{FF2B5EF4-FFF2-40B4-BE49-F238E27FC236}">
                      <a16:creationId xmlns:a16="http://schemas.microsoft.com/office/drawing/2014/main" id="{4B8807B0-A8C5-4B96-A84F-54B6BC602BBB}"/>
                    </a:ext>
                  </a:extLst>
                </p:cNvPr>
                <p:cNvSpPr/>
                <p:nvPr/>
              </p:nvSpPr>
              <p:spPr>
                <a:xfrm>
                  <a:off x="2494553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58" name="Group 32">
                <a:extLst>
                  <a:ext uri="{FF2B5EF4-FFF2-40B4-BE49-F238E27FC236}">
                    <a16:creationId xmlns:a16="http://schemas.microsoft.com/office/drawing/2014/main" id="{C7B995BA-C747-48B9-B29D-DF68897CD352}"/>
                  </a:ext>
                </a:extLst>
              </p:cNvPr>
              <p:cNvGrpSpPr/>
              <p:nvPr/>
            </p:nvGrpSpPr>
            <p:grpSpPr>
              <a:xfrm>
                <a:off x="4098293" y="4384000"/>
                <a:ext cx="900965" cy="82800"/>
                <a:chOff x="4098293" y="4384000"/>
                <a:chExt cx="900965" cy="82800"/>
              </a:xfrm>
            </p:grpSpPr>
            <p:sp>
              <p:nvSpPr>
                <p:cNvPr id="159" name="Rectangle 33">
                  <a:extLst>
                    <a:ext uri="{FF2B5EF4-FFF2-40B4-BE49-F238E27FC236}">
                      <a16:creationId xmlns:a16="http://schemas.microsoft.com/office/drawing/2014/main" id="{815CB4BE-D99B-40C8-BCC1-9F7B82D5C9F2}"/>
                    </a:ext>
                  </a:extLst>
                </p:cNvPr>
                <p:cNvSpPr/>
                <p:nvPr/>
              </p:nvSpPr>
              <p:spPr>
                <a:xfrm>
                  <a:off x="4098293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0" name="Rectangle 34">
                  <a:extLst>
                    <a:ext uri="{FF2B5EF4-FFF2-40B4-BE49-F238E27FC236}">
                      <a16:creationId xmlns:a16="http://schemas.microsoft.com/office/drawing/2014/main" id="{382FE1D2-36D6-4DB2-A052-8F48BA5CDB6D}"/>
                    </a:ext>
                  </a:extLst>
                </p:cNvPr>
                <p:cNvSpPr/>
                <p:nvPr/>
              </p:nvSpPr>
              <p:spPr>
                <a:xfrm>
                  <a:off x="4260486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1" name="Rectangle 35">
                  <a:extLst>
                    <a:ext uri="{FF2B5EF4-FFF2-40B4-BE49-F238E27FC236}">
                      <a16:creationId xmlns:a16="http://schemas.microsoft.com/office/drawing/2014/main" id="{FBE77B4A-3B65-4B8F-BE1C-90BCC2B00B37}"/>
                    </a:ext>
                  </a:extLst>
                </p:cNvPr>
                <p:cNvSpPr/>
                <p:nvPr/>
              </p:nvSpPr>
              <p:spPr>
                <a:xfrm>
                  <a:off x="4422679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2" name="Rectangle 36">
                  <a:extLst>
                    <a:ext uri="{FF2B5EF4-FFF2-40B4-BE49-F238E27FC236}">
                      <a16:creationId xmlns:a16="http://schemas.microsoft.com/office/drawing/2014/main" id="{4B07D6C4-B2DF-4379-8123-68153BD31ADD}"/>
                    </a:ext>
                  </a:extLst>
                </p:cNvPr>
                <p:cNvSpPr/>
                <p:nvPr/>
              </p:nvSpPr>
              <p:spPr>
                <a:xfrm>
                  <a:off x="4584872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3" name="Rectangle 37">
                  <a:extLst>
                    <a:ext uri="{FF2B5EF4-FFF2-40B4-BE49-F238E27FC236}">
                      <a16:creationId xmlns:a16="http://schemas.microsoft.com/office/drawing/2014/main" id="{713C53E9-1C0D-4C00-98D7-08B67891CCEA}"/>
                    </a:ext>
                  </a:extLst>
                </p:cNvPr>
                <p:cNvSpPr/>
                <p:nvPr/>
              </p:nvSpPr>
              <p:spPr>
                <a:xfrm>
                  <a:off x="4747065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4" name="Rectangle 38">
                  <a:extLst>
                    <a:ext uri="{FF2B5EF4-FFF2-40B4-BE49-F238E27FC236}">
                      <a16:creationId xmlns:a16="http://schemas.microsoft.com/office/drawing/2014/main" id="{FE45184D-C5BD-4C19-85CD-341566F86915}"/>
                    </a:ext>
                  </a:extLst>
                </p:cNvPr>
                <p:cNvSpPr/>
                <p:nvPr/>
              </p:nvSpPr>
              <p:spPr>
                <a:xfrm>
                  <a:off x="4909258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131" name="Group 5">
              <a:extLst>
                <a:ext uri="{FF2B5EF4-FFF2-40B4-BE49-F238E27FC236}">
                  <a16:creationId xmlns:a16="http://schemas.microsoft.com/office/drawing/2014/main" id="{02A763AD-18FE-40FE-AB8E-C04854C4CE15}"/>
                </a:ext>
              </a:extLst>
            </p:cNvPr>
            <p:cNvGrpSpPr/>
            <p:nvPr/>
          </p:nvGrpSpPr>
          <p:grpSpPr>
            <a:xfrm flipH="1">
              <a:off x="5304922" y="4299918"/>
              <a:ext cx="3492000" cy="437610"/>
              <a:chOff x="1709238" y="4209096"/>
              <a:chExt cx="3492000" cy="437610"/>
            </a:xfrm>
          </p:grpSpPr>
          <p:sp>
            <p:nvSpPr>
              <p:cNvPr id="143" name="Rectangle 17">
                <a:extLst>
                  <a:ext uri="{FF2B5EF4-FFF2-40B4-BE49-F238E27FC236}">
                    <a16:creationId xmlns:a16="http://schemas.microsoft.com/office/drawing/2014/main" id="{2B92E00A-BEF9-47CD-8A98-7A13109868CC}"/>
                  </a:ext>
                </a:extLst>
              </p:cNvPr>
              <p:cNvSpPr/>
              <p:nvPr/>
            </p:nvSpPr>
            <p:spPr>
              <a:xfrm>
                <a:off x="1709238" y="4214706"/>
                <a:ext cx="3492000" cy="432000"/>
              </a:xfrm>
              <a:prstGeom prst="rect">
                <a:avLst/>
              </a:prstGeom>
              <a:solidFill>
                <a:schemeClr val="accent2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44" name="Group 18">
                <a:extLst>
                  <a:ext uri="{FF2B5EF4-FFF2-40B4-BE49-F238E27FC236}">
                    <a16:creationId xmlns:a16="http://schemas.microsoft.com/office/drawing/2014/main" id="{CB0772B4-036E-4721-9452-1C3079038692}"/>
                  </a:ext>
                </a:extLst>
              </p:cNvPr>
              <p:cNvGrpSpPr/>
              <p:nvPr/>
            </p:nvGrpSpPr>
            <p:grpSpPr>
              <a:xfrm>
                <a:off x="2078720" y="4209096"/>
                <a:ext cx="469833" cy="432000"/>
                <a:chOff x="2078720" y="4209096"/>
                <a:chExt cx="469833" cy="432000"/>
              </a:xfrm>
            </p:grpSpPr>
            <p:sp>
              <p:nvSpPr>
                <p:cNvPr id="152" name="Rectangle 26">
                  <a:extLst>
                    <a:ext uri="{FF2B5EF4-FFF2-40B4-BE49-F238E27FC236}">
                      <a16:creationId xmlns:a16="http://schemas.microsoft.com/office/drawing/2014/main" id="{B1F4F573-179B-4199-A597-A13D0A138B85}"/>
                    </a:ext>
                  </a:extLst>
                </p:cNvPr>
                <p:cNvSpPr/>
                <p:nvPr/>
              </p:nvSpPr>
              <p:spPr>
                <a:xfrm>
                  <a:off x="2078720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3" name="Rectangle 27">
                  <a:extLst>
                    <a:ext uri="{FF2B5EF4-FFF2-40B4-BE49-F238E27FC236}">
                      <a16:creationId xmlns:a16="http://schemas.microsoft.com/office/drawing/2014/main" id="{A602BBCA-85D6-417E-9B57-0BD921101542}"/>
                    </a:ext>
                  </a:extLst>
                </p:cNvPr>
                <p:cNvSpPr/>
                <p:nvPr/>
              </p:nvSpPr>
              <p:spPr>
                <a:xfrm>
                  <a:off x="2217331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4" name="Rectangle 28">
                  <a:extLst>
                    <a:ext uri="{FF2B5EF4-FFF2-40B4-BE49-F238E27FC236}">
                      <a16:creationId xmlns:a16="http://schemas.microsoft.com/office/drawing/2014/main" id="{92219831-69FA-43F0-B1C0-AC0C785C441F}"/>
                    </a:ext>
                  </a:extLst>
                </p:cNvPr>
                <p:cNvSpPr/>
                <p:nvPr/>
              </p:nvSpPr>
              <p:spPr>
                <a:xfrm>
                  <a:off x="2355942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5" name="Rectangle 29">
                  <a:extLst>
                    <a:ext uri="{FF2B5EF4-FFF2-40B4-BE49-F238E27FC236}">
                      <a16:creationId xmlns:a16="http://schemas.microsoft.com/office/drawing/2014/main" id="{AF622937-3889-4EC5-AF42-D41A864EBF43}"/>
                    </a:ext>
                  </a:extLst>
                </p:cNvPr>
                <p:cNvSpPr/>
                <p:nvPr/>
              </p:nvSpPr>
              <p:spPr>
                <a:xfrm>
                  <a:off x="2494553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5" name="Group 19">
                <a:extLst>
                  <a:ext uri="{FF2B5EF4-FFF2-40B4-BE49-F238E27FC236}">
                    <a16:creationId xmlns:a16="http://schemas.microsoft.com/office/drawing/2014/main" id="{A297A5A4-0207-4F52-9AE5-8B8F9F23A8FF}"/>
                  </a:ext>
                </a:extLst>
              </p:cNvPr>
              <p:cNvGrpSpPr/>
              <p:nvPr/>
            </p:nvGrpSpPr>
            <p:grpSpPr>
              <a:xfrm>
                <a:off x="4098293" y="4384000"/>
                <a:ext cx="900965" cy="82800"/>
                <a:chOff x="4098293" y="4384000"/>
                <a:chExt cx="900965" cy="82800"/>
              </a:xfrm>
            </p:grpSpPr>
            <p:sp>
              <p:nvSpPr>
                <p:cNvPr id="146" name="Rectangle 20">
                  <a:extLst>
                    <a:ext uri="{FF2B5EF4-FFF2-40B4-BE49-F238E27FC236}">
                      <a16:creationId xmlns:a16="http://schemas.microsoft.com/office/drawing/2014/main" id="{6C94EE0C-B1DE-450E-BB5B-7656F33CCFE7}"/>
                    </a:ext>
                  </a:extLst>
                </p:cNvPr>
                <p:cNvSpPr/>
                <p:nvPr/>
              </p:nvSpPr>
              <p:spPr>
                <a:xfrm>
                  <a:off x="4098293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7" name="Rectangle 21">
                  <a:extLst>
                    <a:ext uri="{FF2B5EF4-FFF2-40B4-BE49-F238E27FC236}">
                      <a16:creationId xmlns:a16="http://schemas.microsoft.com/office/drawing/2014/main" id="{13CBC466-98E3-4848-8B5B-B65A9F14A963}"/>
                    </a:ext>
                  </a:extLst>
                </p:cNvPr>
                <p:cNvSpPr/>
                <p:nvPr/>
              </p:nvSpPr>
              <p:spPr>
                <a:xfrm>
                  <a:off x="4260486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8" name="Rectangle 22">
                  <a:extLst>
                    <a:ext uri="{FF2B5EF4-FFF2-40B4-BE49-F238E27FC236}">
                      <a16:creationId xmlns:a16="http://schemas.microsoft.com/office/drawing/2014/main" id="{4504B915-39A2-4EB3-8EF1-011A347F11B8}"/>
                    </a:ext>
                  </a:extLst>
                </p:cNvPr>
                <p:cNvSpPr/>
                <p:nvPr/>
              </p:nvSpPr>
              <p:spPr>
                <a:xfrm>
                  <a:off x="4422679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9" name="Rectangle 23">
                  <a:extLst>
                    <a:ext uri="{FF2B5EF4-FFF2-40B4-BE49-F238E27FC236}">
                      <a16:creationId xmlns:a16="http://schemas.microsoft.com/office/drawing/2014/main" id="{747437F2-6147-4CC7-8B7F-686E079EBC26}"/>
                    </a:ext>
                  </a:extLst>
                </p:cNvPr>
                <p:cNvSpPr/>
                <p:nvPr/>
              </p:nvSpPr>
              <p:spPr>
                <a:xfrm>
                  <a:off x="4584872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0" name="Rectangle 24">
                  <a:extLst>
                    <a:ext uri="{FF2B5EF4-FFF2-40B4-BE49-F238E27FC236}">
                      <a16:creationId xmlns:a16="http://schemas.microsoft.com/office/drawing/2014/main" id="{56ED0941-FC8F-463F-BC77-BE33920E1E1B}"/>
                    </a:ext>
                  </a:extLst>
                </p:cNvPr>
                <p:cNvSpPr/>
                <p:nvPr/>
              </p:nvSpPr>
              <p:spPr>
                <a:xfrm>
                  <a:off x="4747065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1" name="Rectangle 25">
                  <a:extLst>
                    <a:ext uri="{FF2B5EF4-FFF2-40B4-BE49-F238E27FC236}">
                      <a16:creationId xmlns:a16="http://schemas.microsoft.com/office/drawing/2014/main" id="{B42C0895-E80F-447D-AD3C-F1BDB6755F3E}"/>
                    </a:ext>
                  </a:extLst>
                </p:cNvPr>
                <p:cNvSpPr/>
                <p:nvPr/>
              </p:nvSpPr>
              <p:spPr>
                <a:xfrm>
                  <a:off x="4909258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A27C932A-97E5-7D3D-9A83-CBA29FA4D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0" y="6219819"/>
            <a:ext cx="12192000" cy="6416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694848-9AF2-D710-23EC-63F1757EFBFF}"/>
              </a:ext>
            </a:extLst>
          </p:cNvPr>
          <p:cNvSpPr txBox="1"/>
          <p:nvPr/>
        </p:nvSpPr>
        <p:spPr>
          <a:xfrm>
            <a:off x="3297885" y="3444305"/>
            <a:ext cx="836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811E9E-6537-A733-0EF5-BD0BA79A4AAE}"/>
              </a:ext>
            </a:extLst>
          </p:cNvPr>
          <p:cNvSpPr txBox="1"/>
          <p:nvPr/>
        </p:nvSpPr>
        <p:spPr>
          <a:xfrm>
            <a:off x="3904681" y="1990590"/>
            <a:ext cx="836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Arial" pitchFamily="34" charset="0"/>
              </a:rPr>
              <a:t>02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46618C-01AD-7766-5539-65B31B957EA2}"/>
              </a:ext>
            </a:extLst>
          </p:cNvPr>
          <p:cNvSpPr txBox="1"/>
          <p:nvPr/>
        </p:nvSpPr>
        <p:spPr>
          <a:xfrm>
            <a:off x="5617251" y="1161099"/>
            <a:ext cx="836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Arial" pitchFamily="34" charset="0"/>
              </a:rPr>
              <a:t>03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855260-B696-2181-2A82-0B793709D437}"/>
              </a:ext>
            </a:extLst>
          </p:cNvPr>
          <p:cNvSpPr txBox="1"/>
          <p:nvPr/>
        </p:nvSpPr>
        <p:spPr>
          <a:xfrm>
            <a:off x="7337121" y="1937589"/>
            <a:ext cx="836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Arial" pitchFamily="34" charset="0"/>
              </a:rPr>
              <a:t>04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B59FF1-84A7-3592-007E-1144BE9E5E76}"/>
              </a:ext>
            </a:extLst>
          </p:cNvPr>
          <p:cNvSpPr txBox="1"/>
          <p:nvPr/>
        </p:nvSpPr>
        <p:spPr>
          <a:xfrm>
            <a:off x="7928013" y="3458520"/>
            <a:ext cx="836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Arial" pitchFamily="34" charset="0"/>
              </a:rPr>
              <a:t>05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2B704CE-EE68-BB4C-CEBA-FD467E9F1FAB}"/>
                  </a:ext>
                </a:extLst>
              </p:cNvPr>
              <p:cNvSpPr txBox="1"/>
              <p:nvPr/>
            </p:nvSpPr>
            <p:spPr>
              <a:xfrm>
                <a:off x="642350" y="3407101"/>
                <a:ext cx="2916676" cy="12230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b="1" dirty="0"/>
                  <a:t>Banyaknya </a:t>
                </a:r>
                <a:r>
                  <a:rPr lang="en-US" b="1" dirty="0" err="1"/>
                  <a:t>anuitas</a:t>
                </a:r>
                <a:r>
                  <a:rPr lang="en-US" b="1" dirty="0"/>
                  <a:t> yang </a:t>
                </a:r>
                <a:r>
                  <a:rPr lang="en-US" b="1" dirty="0" err="1"/>
                  <a:t>dibayarkan</a:t>
                </a:r>
                <a:r>
                  <a:rPr lang="en-US" b="1" dirty="0"/>
                  <a:t> </a:t>
                </a:r>
                <a:r>
                  <a:rPr lang="en-US" b="1" dirty="0" err="1"/>
                  <a:t>tiap</a:t>
                </a:r>
                <a:r>
                  <a:rPr lang="en-US" b="1" dirty="0"/>
                  <a:t> </a:t>
                </a:r>
                <a:r>
                  <a:rPr lang="en-US" b="1" dirty="0" err="1"/>
                  <a:t>periode</a:t>
                </a:r>
                <a:r>
                  <a:rPr lang="en-US" b="1" dirty="0"/>
                  <a:t>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𝑴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𝒊</m:t>
                          </m:r>
                          <m:sSup>
                            <m:sSup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sup>
                          </m:sSup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2B704CE-EE68-BB4C-CEBA-FD467E9F1F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350" y="3407101"/>
                <a:ext cx="2916676" cy="1223092"/>
              </a:xfrm>
              <a:prstGeom prst="rect">
                <a:avLst/>
              </a:prstGeom>
              <a:blipFill>
                <a:blip r:embed="rId4"/>
                <a:stretch>
                  <a:fillRect t="-29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6872C88-DF7A-AE7D-7589-6D2F4224AF67}"/>
                  </a:ext>
                </a:extLst>
              </p:cNvPr>
              <p:cNvSpPr txBox="1"/>
              <p:nvPr/>
            </p:nvSpPr>
            <p:spPr>
              <a:xfrm>
                <a:off x="1650460" y="1158445"/>
                <a:ext cx="2569902" cy="12070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b="1" dirty="0"/>
                  <a:t>Besar </a:t>
                </a:r>
                <a:r>
                  <a:rPr lang="en-US" b="1" dirty="0" err="1"/>
                  <a:t>angsuran</a:t>
                </a:r>
                <a:r>
                  <a:rPr lang="en-US" b="1" dirty="0"/>
                  <a:t> </a:t>
                </a:r>
                <a:r>
                  <a:rPr lang="en-US" b="1" dirty="0" err="1"/>
                  <a:t>pokok</a:t>
                </a:r>
                <a:r>
                  <a:rPr lang="en-US" b="1" dirty="0"/>
                  <a:t> pada </a:t>
                </a:r>
                <a:r>
                  <a:rPr lang="en-US" b="1" dirty="0" err="1"/>
                  <a:t>periode</a:t>
                </a:r>
                <a:r>
                  <a:rPr lang="en-US" b="1" dirty="0"/>
                  <a:t> </a:t>
                </a:r>
                <a:r>
                  <a:rPr lang="en-US" b="1" dirty="0" err="1"/>
                  <a:t>pertama</a:t>
                </a:r>
                <a:r>
                  <a:rPr lang="en-US" b="1" dirty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𝑴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𝒊</m:t>
                          </m:r>
                        </m:num>
                        <m:den>
                          <m:sSup>
                            <m:sSup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sup>
                          </m:sSup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6872C88-DF7A-AE7D-7589-6D2F4224AF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0460" y="1158445"/>
                <a:ext cx="2569902" cy="1207062"/>
              </a:xfrm>
              <a:prstGeom prst="rect">
                <a:avLst/>
              </a:prstGeom>
              <a:blipFill>
                <a:blip r:embed="rId5"/>
                <a:stretch>
                  <a:fillRect l="-2138" t="-25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4121BB2-9697-C339-83BE-5014A0459427}"/>
                  </a:ext>
                </a:extLst>
              </p:cNvPr>
              <p:cNvSpPr txBox="1"/>
              <p:nvPr/>
            </p:nvSpPr>
            <p:spPr>
              <a:xfrm>
                <a:off x="4768539" y="108616"/>
                <a:ext cx="2921237" cy="9295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b="1" dirty="0"/>
                  <a:t>Besar </a:t>
                </a:r>
                <a:r>
                  <a:rPr lang="en-US" b="1" dirty="0" err="1"/>
                  <a:t>angsuran</a:t>
                </a:r>
                <a:r>
                  <a:rPr lang="en-US" b="1" dirty="0"/>
                  <a:t> </a:t>
                </a:r>
                <a:r>
                  <a:rPr lang="en-US" b="1" dirty="0" err="1"/>
                  <a:t>pokok</a:t>
                </a:r>
                <a:r>
                  <a:rPr lang="en-US" b="1" dirty="0"/>
                  <a:t> pada </a:t>
                </a:r>
                <a:r>
                  <a:rPr lang="en-US" b="1" dirty="0" err="1"/>
                  <a:t>periode</a:t>
                </a:r>
                <a:r>
                  <a:rPr lang="en-US" b="1" dirty="0"/>
                  <a:t> </a:t>
                </a:r>
                <a:r>
                  <a:rPr lang="en-US" b="1" dirty="0" err="1"/>
                  <a:t>ke</a:t>
                </a:r>
                <a:r>
                  <a:rPr lang="en-US" b="1" dirty="0"/>
                  <a:t>-n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en-US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b="1" dirty="0"/>
                  <a:t> 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sSup>
                        <m:sSup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e>
                          </m:d>
                        </m:e>
                        <m:sup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4121BB2-9697-C339-83BE-5014A04594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8539" y="108616"/>
                <a:ext cx="2921237" cy="929550"/>
              </a:xfrm>
              <a:prstGeom prst="rect">
                <a:avLst/>
              </a:prstGeom>
              <a:blipFill>
                <a:blip r:embed="rId6"/>
                <a:stretch>
                  <a:fillRect l="-1670" t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3BB7132-ED6A-BF63-A2E8-E442CF392D01}"/>
                  </a:ext>
                </a:extLst>
              </p:cNvPr>
              <p:cNvSpPr txBox="1"/>
              <p:nvPr/>
            </p:nvSpPr>
            <p:spPr>
              <a:xfrm>
                <a:off x="8115667" y="1501583"/>
                <a:ext cx="2717873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b="1" dirty="0"/>
                  <a:t>Besar bunga pada tiap periode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en-US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b="1" dirty="0"/>
                  <a:t> yaitu: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3BB7132-ED6A-BF63-A2E8-E442CF392D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5667" y="1501583"/>
                <a:ext cx="2717873" cy="923330"/>
              </a:xfrm>
              <a:prstGeom prst="rect">
                <a:avLst/>
              </a:prstGeom>
              <a:blipFill>
                <a:blip r:embed="rId7"/>
                <a:stretch>
                  <a:fillRect l="-1794" t="-32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AFCB4A3-BF61-C2B2-D0F1-755FCEBE09CB}"/>
                  </a:ext>
                </a:extLst>
              </p:cNvPr>
              <p:cNvSpPr txBox="1"/>
              <p:nvPr/>
            </p:nvSpPr>
            <p:spPr>
              <a:xfrm>
                <a:off x="8700955" y="3453541"/>
                <a:ext cx="3246291" cy="11838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b="1" dirty="0">
                    <a:latin typeface="Cambria Math" panose="02040503050406030204" pitchFamily="18" charset="0"/>
                  </a:rPr>
                  <a:t>Nilai yang </a:t>
                </a:r>
                <a:r>
                  <a:rPr lang="en-US" b="1" dirty="0" err="1">
                    <a:latin typeface="Cambria Math" panose="02040503050406030204" pitchFamily="18" charset="0"/>
                  </a:rPr>
                  <a:t>akan</a:t>
                </a:r>
                <a:r>
                  <a:rPr lang="en-US" b="1" dirty="0">
                    <a:latin typeface="Cambria Math" panose="02040503050406030204" pitchFamily="18" charset="0"/>
                  </a:rPr>
                  <a:t> </a:t>
                </a:r>
                <a:r>
                  <a:rPr lang="en-US" b="1" dirty="0" err="1">
                    <a:latin typeface="Cambria Math" panose="02040503050406030204" pitchFamily="18" charset="0"/>
                  </a:rPr>
                  <a:t>datang</a:t>
                </a:r>
                <a:r>
                  <a:rPr lang="en-US" b="1" dirty="0">
                    <a:latin typeface="Cambria Math" panose="02040503050406030204" pitchFamily="18" charset="0"/>
                  </a:rPr>
                  <a:t> </a:t>
                </a:r>
                <a:r>
                  <a:rPr lang="en-US" b="1" dirty="0" err="1">
                    <a:latin typeface="Cambria Math" panose="02040503050406030204" pitchFamily="18" charset="0"/>
                  </a:rPr>
                  <a:t>dari</a:t>
                </a:r>
                <a:r>
                  <a:rPr lang="en-US" b="1" dirty="0">
                    <a:latin typeface="Cambria Math" panose="02040503050406030204" pitchFamily="18" charset="0"/>
                  </a:rPr>
                  <a:t> </a:t>
                </a:r>
                <a:r>
                  <a:rPr lang="en-US" b="1" dirty="0" err="1">
                    <a:latin typeface="Cambria Math" panose="02040503050406030204" pitchFamily="18" charset="0"/>
                  </a:rPr>
                  <a:t>anuitas</a:t>
                </a:r>
                <a:r>
                  <a:rPr lang="en-US" b="1" dirty="0">
                    <a:latin typeface="Cambria Math" panose="02040503050406030204" pitchFamily="18" charset="0"/>
                  </a:rPr>
                  <a:t> yang </a:t>
                </a:r>
                <a:r>
                  <a:rPr lang="en-US" b="1" dirty="0" err="1">
                    <a:latin typeface="Cambria Math" panose="02040503050406030204" pitchFamily="18" charset="0"/>
                  </a:rPr>
                  <a:t>dibayarkan</a:t>
                </a:r>
                <a:r>
                  <a:rPr lang="en-US" b="1" dirty="0">
                    <a:latin typeface="Cambria Math" panose="02040503050406030204" pitchFamily="18" charset="0"/>
                  </a:rPr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𝑴</m:t>
                      </m:r>
                      <m:sSup>
                        <m:sSup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e>
                          </m:d>
                        </m:e>
                        <m:sup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sup>
                      </m:sSup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𝑨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sup>
                          </m:sSup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𝒊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AFCB4A3-BF61-C2B2-D0F1-755FCEBE09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00955" y="3453541"/>
                <a:ext cx="3246291" cy="1183850"/>
              </a:xfrm>
              <a:prstGeom prst="rect">
                <a:avLst/>
              </a:prstGeom>
              <a:blipFill>
                <a:blip r:embed="rId8"/>
                <a:stretch>
                  <a:fillRect l="-1501" t="-36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9B9872E-62CE-109D-C923-C62C5A092508}"/>
                  </a:ext>
                </a:extLst>
              </p:cNvPr>
              <p:cNvSpPr txBox="1"/>
              <p:nvPr/>
            </p:nvSpPr>
            <p:spPr>
              <a:xfrm>
                <a:off x="4677623" y="5145310"/>
                <a:ext cx="3582133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b="1" dirty="0"/>
                  <a:t>Dengan:</a:t>
                </a:r>
              </a:p>
              <a:p>
                <a:r>
                  <a:rPr lang="en-US" b="1" dirty="0"/>
                  <a:t>M = </a:t>
                </a:r>
                <a:r>
                  <a:rPr lang="en-US" b="1" dirty="0" err="1"/>
                  <a:t>Jumlah</a:t>
                </a:r>
                <a:r>
                  <a:rPr lang="en-US" b="1" dirty="0"/>
                  <a:t> </a:t>
                </a:r>
                <a:r>
                  <a:rPr lang="en-US" b="1" dirty="0" err="1"/>
                  <a:t>pinjaman</a:t>
                </a:r>
                <a:r>
                  <a:rPr lang="en-US" b="1" dirty="0"/>
                  <a:t>/modal </a:t>
                </a:r>
              </a:p>
              <a:p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𝒊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b="1" dirty="0" err="1"/>
                  <a:t>suku</a:t>
                </a:r>
                <a:r>
                  <a:rPr lang="en-US" b="1" dirty="0"/>
                  <a:t> </a:t>
                </a:r>
                <a:r>
                  <a:rPr lang="en-US" b="1" dirty="0" err="1"/>
                  <a:t>bunga</a:t>
                </a:r>
                <a:r>
                  <a:rPr lang="en-US" b="1" dirty="0"/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𝒏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b="1" dirty="0"/>
                  <a:t> </a:t>
                </a:r>
                <a:r>
                  <a:rPr lang="en-US" b="1" dirty="0" err="1"/>
                  <a:t>jangka</a:t>
                </a:r>
                <a:r>
                  <a:rPr lang="en-US" b="1" dirty="0"/>
                  <a:t> </a:t>
                </a:r>
                <a:r>
                  <a:rPr lang="en-US" b="1" dirty="0" err="1"/>
                  <a:t>waktu</a:t>
                </a:r>
                <a:r>
                  <a:rPr lang="en-US" b="1" dirty="0"/>
                  <a:t> </a:t>
                </a:r>
                <a:r>
                  <a:rPr lang="en-US" b="1" dirty="0" err="1"/>
                  <a:t>pelunasan</a:t>
                </a:r>
                <a:r>
                  <a:rPr lang="en-US" b="1" dirty="0"/>
                  <a:t> 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9B9872E-62CE-109D-C923-C62C5A0925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7623" y="5145310"/>
                <a:ext cx="3582133" cy="1200329"/>
              </a:xfrm>
              <a:prstGeom prst="rect">
                <a:avLst/>
              </a:prstGeom>
              <a:blipFill>
                <a:blip r:embed="rId9"/>
                <a:stretch>
                  <a:fillRect l="-1361" t="-2538" b="-71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" name="Picture 23">
            <a:extLst>
              <a:ext uri="{FF2B5EF4-FFF2-40B4-BE49-F238E27FC236}">
                <a16:creationId xmlns:a16="http://schemas.microsoft.com/office/drawing/2014/main" id="{E46305BB-0F61-3C4A-8C71-228B998CE8B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059" y="2436570"/>
            <a:ext cx="2522062" cy="1669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5602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2" grpId="0"/>
      <p:bldP spid="14" grpId="0"/>
      <p:bldP spid="16" grpId="0"/>
      <p:bldP spid="18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8CE6D8-067D-C3D0-9FE7-4BE8DAA96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0700"/>
            <a:ext cx="12192000" cy="7248699"/>
          </a:xfrm>
          <a:prstGeom prst="rect">
            <a:avLst/>
          </a:prstGeom>
        </p:spPr>
      </p:pic>
      <p:sp>
        <p:nvSpPr>
          <p:cNvPr id="14" name="Folded Corner 1">
            <a:extLst>
              <a:ext uri="{FF2B5EF4-FFF2-40B4-BE49-F238E27FC236}">
                <a16:creationId xmlns:a16="http://schemas.microsoft.com/office/drawing/2014/main" id="{D5F5165B-81AC-ECB8-7B39-BCDBBE86BB9C}"/>
              </a:ext>
            </a:extLst>
          </p:cNvPr>
          <p:cNvSpPr/>
          <p:nvPr/>
        </p:nvSpPr>
        <p:spPr>
          <a:xfrm>
            <a:off x="203201" y="289099"/>
            <a:ext cx="2151555" cy="40640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0340" tIns="50171" rIns="100340" bIns="50171" rtlCol="0" anchor="ctr"/>
          <a:lstStyle/>
          <a:p>
            <a:pPr algn="ctr"/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CONTOH 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5353DA61-8A4F-AE9F-70D1-2E41A514C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36" name="Content Placeholder 6">
            <a:extLst>
              <a:ext uri="{FF2B5EF4-FFF2-40B4-BE49-F238E27FC236}">
                <a16:creationId xmlns:a16="http://schemas.microsoft.com/office/drawing/2014/main" id="{9E4F2BF7-CF5D-300D-2551-2ACE042CEDC2}"/>
              </a:ext>
            </a:extLst>
          </p:cNvPr>
          <p:cNvSpPr txBox="1">
            <a:spLocks/>
          </p:cNvSpPr>
          <p:nvPr/>
        </p:nvSpPr>
        <p:spPr>
          <a:xfrm>
            <a:off x="88900" y="4688675"/>
            <a:ext cx="12014200" cy="1375251"/>
          </a:xfrm>
          <a:prstGeom prst="rect">
            <a:avLst/>
          </a:prstGeom>
          <a:noFill/>
          <a:ln w="15875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1800" b="1" dirty="0">
                <a:solidFill>
                  <a:schemeClr val="bg1"/>
                </a:solidFill>
              </a:rPr>
              <a:t>Bank “</a:t>
            </a:r>
            <a:r>
              <a:rPr lang="en-US" sz="1800" b="1" dirty="0" err="1">
                <a:solidFill>
                  <a:schemeClr val="bg1"/>
                </a:solidFill>
              </a:rPr>
              <a:t>NUSANTARA”memberlakukan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suku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bunga</a:t>
            </a:r>
            <a:r>
              <a:rPr lang="en-US" sz="1800" b="1" dirty="0">
                <a:solidFill>
                  <a:schemeClr val="bg1"/>
                </a:solidFill>
              </a:rPr>
              <a:t> 6%/ </a:t>
            </a:r>
            <a:r>
              <a:rPr lang="en-US" sz="1800" b="1" dirty="0" err="1">
                <a:solidFill>
                  <a:schemeClr val="bg1"/>
                </a:solidFill>
              </a:rPr>
              <a:t>tahun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untuk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kredit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usaha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rakyat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mikro</a:t>
            </a:r>
            <a:r>
              <a:rPr lang="en-US" sz="1800" b="1" dirty="0">
                <a:solidFill>
                  <a:schemeClr val="bg1"/>
                </a:solidFill>
              </a:rPr>
              <a:t> yang </a:t>
            </a:r>
            <a:r>
              <a:rPr lang="en-US" sz="1800" b="1" dirty="0" err="1">
                <a:solidFill>
                  <a:schemeClr val="bg1"/>
                </a:solidFill>
              </a:rPr>
              <a:t>diperuntukkan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untuk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pengusaha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mikro</a:t>
            </a:r>
            <a:r>
              <a:rPr lang="en-US" sz="1800" b="1" dirty="0">
                <a:solidFill>
                  <a:schemeClr val="bg1"/>
                </a:solidFill>
              </a:rPr>
              <a:t>. </a:t>
            </a:r>
            <a:r>
              <a:rPr lang="en-US" sz="1800" b="1" dirty="0" err="1">
                <a:solidFill>
                  <a:schemeClr val="bg1"/>
                </a:solidFill>
              </a:rPr>
              <a:t>Jumlah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pinjaman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maksimal</a:t>
            </a:r>
            <a:r>
              <a:rPr lang="en-US" sz="1800" b="1" dirty="0">
                <a:solidFill>
                  <a:schemeClr val="bg1"/>
                </a:solidFill>
              </a:rPr>
              <a:t> 50 </a:t>
            </a:r>
            <a:r>
              <a:rPr lang="en-US" sz="1800" b="1" dirty="0" err="1">
                <a:solidFill>
                  <a:schemeClr val="bg1"/>
                </a:solidFill>
              </a:rPr>
              <a:t>juta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dengan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periode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pengembalian</a:t>
            </a:r>
            <a:r>
              <a:rPr lang="en-US" sz="1800" b="1" dirty="0">
                <a:solidFill>
                  <a:schemeClr val="bg1"/>
                </a:solidFill>
              </a:rPr>
              <a:t> 12 </a:t>
            </a:r>
            <a:r>
              <a:rPr lang="en-US" sz="1800" b="1" dirty="0" err="1">
                <a:solidFill>
                  <a:schemeClr val="bg1"/>
                </a:solidFill>
              </a:rPr>
              <a:t>bulan</a:t>
            </a:r>
            <a:r>
              <a:rPr lang="en-US" sz="1800" b="1" dirty="0">
                <a:solidFill>
                  <a:schemeClr val="bg1"/>
                </a:solidFill>
              </a:rPr>
              <a:t>, 18 </a:t>
            </a:r>
            <a:r>
              <a:rPr lang="en-US" sz="1800" b="1" dirty="0" err="1">
                <a:solidFill>
                  <a:schemeClr val="bg1"/>
                </a:solidFill>
              </a:rPr>
              <a:t>bulan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atau</a:t>
            </a:r>
            <a:r>
              <a:rPr lang="en-US" sz="1800" b="1" dirty="0">
                <a:solidFill>
                  <a:schemeClr val="bg1"/>
                </a:solidFill>
              </a:rPr>
              <a:t> 24 </a:t>
            </a:r>
            <a:r>
              <a:rPr lang="en-US" sz="1800" b="1" dirty="0" err="1">
                <a:solidFill>
                  <a:schemeClr val="bg1"/>
                </a:solidFill>
              </a:rPr>
              <a:t>bulan</a:t>
            </a:r>
            <a:r>
              <a:rPr lang="en-US" sz="1800" b="1" dirty="0">
                <a:solidFill>
                  <a:schemeClr val="bg1"/>
                </a:solidFill>
              </a:rPr>
              <a:t>. Pak Rudi </a:t>
            </a:r>
            <a:r>
              <a:rPr lang="en-US" sz="1800" b="1" dirty="0" err="1">
                <a:solidFill>
                  <a:schemeClr val="bg1"/>
                </a:solidFill>
              </a:rPr>
              <a:t>mengajukan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pinjaman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sebesar</a:t>
            </a:r>
            <a:r>
              <a:rPr lang="en-US" sz="1800" b="1" dirty="0">
                <a:solidFill>
                  <a:schemeClr val="bg1"/>
                </a:solidFill>
              </a:rPr>
              <a:t> 20 </a:t>
            </a:r>
            <a:r>
              <a:rPr lang="en-US" sz="1800" b="1" dirty="0" err="1">
                <a:solidFill>
                  <a:schemeClr val="bg1"/>
                </a:solidFill>
              </a:rPr>
              <a:t>juta</a:t>
            </a:r>
            <a:r>
              <a:rPr lang="en-US" sz="1800" b="1" dirty="0">
                <a:solidFill>
                  <a:schemeClr val="bg1"/>
                </a:solidFill>
              </a:rPr>
              <a:t> rupiah </a:t>
            </a:r>
            <a:r>
              <a:rPr lang="en-US" sz="1800" b="1" dirty="0" err="1">
                <a:solidFill>
                  <a:schemeClr val="bg1"/>
                </a:solidFill>
              </a:rPr>
              <a:t>dengan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periode</a:t>
            </a:r>
            <a:r>
              <a:rPr lang="en-US" sz="1800" b="1" dirty="0">
                <a:solidFill>
                  <a:schemeClr val="bg1"/>
                </a:solidFill>
              </a:rPr>
              <a:t> 12 </a:t>
            </a:r>
            <a:r>
              <a:rPr lang="en-US" sz="1800" b="1" dirty="0" err="1">
                <a:solidFill>
                  <a:schemeClr val="bg1"/>
                </a:solidFill>
              </a:rPr>
              <a:t>bulan</a:t>
            </a:r>
            <a:r>
              <a:rPr lang="en-US" sz="1800" b="1" dirty="0">
                <a:solidFill>
                  <a:schemeClr val="bg1"/>
                </a:solidFill>
              </a:rPr>
              <a:t>. </a:t>
            </a:r>
          </a:p>
          <a:p>
            <a:pPr marL="457200" indent="-457200" algn="just">
              <a:buAutoNum type="alphaLcPeriod"/>
            </a:pPr>
            <a:r>
              <a:rPr lang="en-US" sz="1800" b="1" dirty="0" err="1">
                <a:solidFill>
                  <a:schemeClr val="bg1"/>
                </a:solidFill>
              </a:rPr>
              <a:t>Berapakah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besar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angsuran</a:t>
            </a:r>
            <a:r>
              <a:rPr lang="en-US" sz="1800" b="1" dirty="0">
                <a:solidFill>
                  <a:schemeClr val="bg1"/>
                </a:solidFill>
              </a:rPr>
              <a:t> yang </a:t>
            </a:r>
            <a:r>
              <a:rPr lang="en-US" sz="1800" b="1" dirty="0" err="1">
                <a:solidFill>
                  <a:schemeClr val="bg1"/>
                </a:solidFill>
              </a:rPr>
              <a:t>harus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dibayar</a:t>
            </a:r>
            <a:r>
              <a:rPr lang="en-US" sz="1800" b="1" dirty="0">
                <a:solidFill>
                  <a:schemeClr val="bg1"/>
                </a:solidFill>
              </a:rPr>
              <a:t> Pak Rudi </a:t>
            </a:r>
            <a:r>
              <a:rPr lang="en-US" sz="1800" b="1" dirty="0" err="1">
                <a:solidFill>
                  <a:schemeClr val="bg1"/>
                </a:solidFill>
              </a:rPr>
              <a:t>tiap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bulan</a:t>
            </a:r>
            <a:r>
              <a:rPr lang="en-US" sz="1800" b="1" dirty="0">
                <a:solidFill>
                  <a:schemeClr val="bg1"/>
                </a:solidFill>
              </a:rPr>
              <a:t>? </a:t>
            </a:r>
          </a:p>
          <a:p>
            <a:pPr marL="457200" indent="-457200" algn="just">
              <a:buAutoNum type="alphaLcPeriod"/>
            </a:pPr>
            <a:r>
              <a:rPr lang="en-US" sz="1800" b="1" dirty="0" err="1">
                <a:solidFill>
                  <a:schemeClr val="bg1"/>
                </a:solidFill>
              </a:rPr>
              <a:t>Berapa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besar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bunga</a:t>
            </a:r>
            <a:r>
              <a:rPr lang="en-US" sz="1800" b="1" dirty="0">
                <a:solidFill>
                  <a:schemeClr val="bg1"/>
                </a:solidFill>
              </a:rPr>
              <a:t> dan </a:t>
            </a:r>
            <a:r>
              <a:rPr lang="en-US" sz="1800" b="1" dirty="0" err="1">
                <a:solidFill>
                  <a:schemeClr val="bg1"/>
                </a:solidFill>
              </a:rPr>
              <a:t>angsuran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pokok</a:t>
            </a:r>
            <a:r>
              <a:rPr lang="en-US" sz="1800" b="1" dirty="0">
                <a:solidFill>
                  <a:schemeClr val="bg1"/>
                </a:solidFill>
              </a:rPr>
              <a:t> yang </a:t>
            </a:r>
            <a:r>
              <a:rPr lang="en-US" sz="1800" b="1" dirty="0" err="1">
                <a:solidFill>
                  <a:schemeClr val="bg1"/>
                </a:solidFill>
              </a:rPr>
              <a:t>harus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dibayarkan</a:t>
            </a:r>
            <a:r>
              <a:rPr lang="en-US" sz="1800" b="1" dirty="0">
                <a:solidFill>
                  <a:schemeClr val="bg1"/>
                </a:solidFill>
              </a:rPr>
              <a:t> pada </a:t>
            </a:r>
            <a:r>
              <a:rPr lang="en-US" sz="1800" b="1" dirty="0" err="1">
                <a:solidFill>
                  <a:schemeClr val="bg1"/>
                </a:solidFill>
              </a:rPr>
              <a:t>bulan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terakhir</a:t>
            </a:r>
            <a:r>
              <a:rPr lang="en-US" sz="1800" b="1" dirty="0">
                <a:solidFill>
                  <a:schemeClr val="bg1"/>
                </a:solidFill>
              </a:rPr>
              <a:t> ?</a:t>
            </a:r>
            <a:endParaRPr lang="id-ID" sz="1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19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5750039-2C6B-6AB0-6A68-228547E53E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52"/>
          <a:stretch/>
        </p:blipFill>
        <p:spPr>
          <a:xfrm flipH="1">
            <a:off x="0" y="3880451"/>
            <a:ext cx="4102100" cy="239401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353DA61-8A4F-AE9F-70D1-2E41A514C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614D5DE-914E-5BA0-251C-282BE767618D}"/>
                  </a:ext>
                </a:extLst>
              </p:cNvPr>
              <p:cNvSpPr txBox="1"/>
              <p:nvPr/>
            </p:nvSpPr>
            <p:spPr>
              <a:xfrm>
                <a:off x="6096000" y="729741"/>
                <a:ext cx="2949424" cy="6530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𝑴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𝒊</m:t>
                          </m:r>
                        </m:num>
                        <m:den>
                          <m:sSup>
                            <m:sSup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sup>
                          </m:sSup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614D5DE-914E-5BA0-251C-282BE76761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729741"/>
                <a:ext cx="2949424" cy="65306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3B07981-4DAD-207F-7F46-63C6F92A47BE}"/>
                  </a:ext>
                </a:extLst>
              </p:cNvPr>
              <p:cNvSpPr txBox="1"/>
              <p:nvPr/>
            </p:nvSpPr>
            <p:spPr>
              <a:xfrm>
                <a:off x="6617771" y="1458035"/>
                <a:ext cx="2949424" cy="6760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𝟐𝟎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𝟎𝟎𝟎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𝟎𝟎𝟎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)(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%)</m:t>
                          </m:r>
                        </m:num>
                        <m:den>
                          <m:sSup>
                            <m:sSup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𝟎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𝟓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%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𝟏𝟐</m:t>
                              </m:r>
                            </m:sup>
                          </m:sSup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3B07981-4DAD-207F-7F46-63C6F92A47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7771" y="1458035"/>
                <a:ext cx="2949424" cy="67601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21CCD9A-EC08-80AD-F2FE-5EAA29EF5363}"/>
                  </a:ext>
                </a:extLst>
              </p:cNvPr>
              <p:cNvSpPr txBox="1"/>
              <p:nvPr/>
            </p:nvSpPr>
            <p:spPr>
              <a:xfrm>
                <a:off x="6197600" y="2215531"/>
                <a:ext cx="2949424" cy="6760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𝟏𝟎𝟎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𝟎𝟎𝟎</m:t>
                          </m:r>
                        </m:num>
                        <m:den>
                          <m:sSup>
                            <m:sSup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𝟎𝟎𝟓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𝟏𝟐</m:t>
                              </m:r>
                            </m:sup>
                          </m:sSup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21CCD9A-EC08-80AD-F2FE-5EAA29EF53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7600" y="2215531"/>
                <a:ext cx="2949424" cy="67601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A566028-D74B-65C9-CF7A-B28345E17E6C}"/>
                  </a:ext>
                </a:extLst>
              </p:cNvPr>
              <p:cNvSpPr txBox="1"/>
              <p:nvPr/>
            </p:nvSpPr>
            <p:spPr>
              <a:xfrm>
                <a:off x="6197600" y="2911530"/>
                <a:ext cx="294942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𝟔𝟐𝟏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𝟑𝟐𝟖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𝟓𝟗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A566028-D74B-65C9-CF7A-B28345E17E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7600" y="2911530"/>
                <a:ext cx="2949424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82EED91-D0E9-F9D1-A971-FC78ADF66D8D}"/>
                  </a:ext>
                </a:extLst>
              </p:cNvPr>
              <p:cNvSpPr txBox="1"/>
              <p:nvPr/>
            </p:nvSpPr>
            <p:spPr>
              <a:xfrm>
                <a:off x="6575885" y="3533605"/>
                <a:ext cx="6096000" cy="12189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sSup>
                        <m:sSup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e>
                          </m:d>
                        </m:e>
                        <m:sup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</m:oMath>
                  </m:oMathPara>
                </a14:m>
                <a:endParaRPr lang="en-US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𝟏𝟐</m:t>
                          </m:r>
                        </m:sub>
                      </m:sSub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𝟔𝟐𝟏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𝟑𝟐𝟖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𝟓𝟗</m:t>
                      </m:r>
                      <m:sSup>
                        <m:sSup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𝟓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%</m:t>
                              </m:r>
                            </m:e>
                          </m:d>
                        </m:e>
                        <m:sup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𝟏𝟐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</m:oMath>
                  </m:oMathPara>
                </a14:m>
                <a:endParaRPr lang="en-US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𝟏𝟐</m:t>
                          </m:r>
                        </m:sub>
                      </m:sSub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𝟔𝟐𝟏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𝟑𝟐𝟖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𝟓𝟗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𝟎𝟎𝟓</m:t>
                              </m:r>
                            </m:e>
                          </m:d>
                        </m:e>
                        <m:sup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𝟏𝟏</m:t>
                          </m:r>
                        </m:sup>
                      </m:sSup>
                    </m:oMath>
                  </m:oMathPara>
                </a14:m>
                <a:endParaRPr lang="en-US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𝟏𝟐</m:t>
                          </m:r>
                        </m:sub>
                      </m:sSub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𝟕𝟏𝟐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𝟕𝟔𝟒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𝟕𝟕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82EED91-D0E9-F9D1-A971-FC78ADF66D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5885" y="3533605"/>
                <a:ext cx="6096000" cy="121898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9F8094E-9FE3-D9A3-35C7-5869352048E9}"/>
                  </a:ext>
                </a:extLst>
              </p:cNvPr>
              <p:cNvSpPr txBox="1"/>
              <p:nvPr/>
            </p:nvSpPr>
            <p:spPr>
              <a:xfrm>
                <a:off x="6617771" y="4910406"/>
                <a:ext cx="6096000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𝟏𝟐</m:t>
                          </m:r>
                        </m:sub>
                      </m:sSub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𝟕𝟐𝟏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𝟑𝟐𝟖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𝟓𝟗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𝟕𝟏𝟐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𝟕𝟔𝟒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𝟕𝟕</m:t>
                      </m:r>
                    </m:oMath>
                  </m:oMathPara>
                </a14:m>
                <a:endParaRPr lang="en-US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𝟖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𝟓𝟔𝟑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𝟖𝟐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9F8094E-9FE3-D9A3-35C7-5869352048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7771" y="4910406"/>
                <a:ext cx="6096000" cy="92333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6">
                <a:extLst>
                  <a:ext uri="{FF2B5EF4-FFF2-40B4-BE49-F238E27FC236}">
                    <a16:creationId xmlns:a16="http://schemas.microsoft.com/office/drawing/2014/main" id="{5E4CF6A1-6CF1-8E21-4D85-AC856AA1595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3943" y="908467"/>
                <a:ext cx="5746968" cy="2337518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=20.000.000</m:t>
                      </m:r>
                    </m:oMath>
                  </m:oMathPara>
                </a14:m>
                <a:endParaRPr lang="en-US" sz="1800" b="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=12</m:t>
                      </m:r>
                    </m:oMath>
                  </m:oMathPara>
                </a14:m>
                <a:endParaRPr lang="en-US" sz="1800" b="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6%</m:t>
                          </m:r>
                        </m:num>
                        <m:den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=0,5% 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𝑝𝑒𝑟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𝑏𝑢𝑙𝑎𝑛</m:t>
                      </m:r>
                    </m:oMath>
                  </m:oMathPara>
                </a14:m>
                <a:endParaRPr lang="en-US" sz="1800" b="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1" i="1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18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1" i="1">
                              <a:latin typeface="Cambria Math" panose="02040503050406030204" pitchFamily="18" charset="0"/>
                            </a:rPr>
                            <m:t>𝑴</m:t>
                          </m:r>
                          <m:r>
                            <a:rPr lang="en-US" sz="1800" b="1" i="1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1800" b="1" i="1">
                              <a:latin typeface="Cambria Math" panose="02040503050406030204" pitchFamily="18" charset="0"/>
                            </a:rPr>
                            <m:t>𝒊</m:t>
                          </m:r>
                          <m:sSup>
                            <m:sSupPr>
                              <m:ctrlPr>
                                <a:rPr lang="en-US" sz="18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  <m:r>
                                    <a:rPr lang="en-US" sz="1800" b="1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1800" b="1" i="1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1800" b="1" i="1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18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  <m:r>
                                    <a:rPr lang="en-US" sz="1800" b="1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1800" b="1" i="1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1800" b="1" i="1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sup>
                          </m:sSup>
                          <m:r>
                            <a:rPr lang="en-US" sz="18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en-US" sz="1800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1800" b="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(20.000.000)(0,5%)</m:t>
                          </m:r>
                          <m:sSup>
                            <m:s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0" i="1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0,5%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0" i="1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0,5%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sup>
                          </m:sSup>
                          <m:r>
                            <a:rPr lang="en-US" sz="1800" b="0" i="1"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en-US" sz="1800" dirty="0"/>
              </a:p>
              <a:p>
                <a:pPr marL="0" indent="0">
                  <a:buNone/>
                </a:pPr>
                <a:endParaRPr lang="en-US" sz="1800" dirty="0"/>
              </a:p>
            </p:txBody>
          </p:sp>
        </mc:Choice>
        <mc:Fallback xmlns="">
          <p:sp>
            <p:nvSpPr>
              <p:cNvPr id="2" name="Content Placeholder 6">
                <a:extLst>
                  <a:ext uri="{FF2B5EF4-FFF2-40B4-BE49-F238E27FC236}">
                    <a16:creationId xmlns:a16="http://schemas.microsoft.com/office/drawing/2014/main" id="{5E4CF6A1-6CF1-8E21-4D85-AC856AA159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943" y="908467"/>
                <a:ext cx="5746968" cy="233751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E5DBFF3-194A-F1FB-2017-4BA4469850DD}"/>
                  </a:ext>
                </a:extLst>
              </p:cNvPr>
              <p:cNvSpPr txBox="1"/>
              <p:nvPr/>
            </p:nvSpPr>
            <p:spPr>
              <a:xfrm>
                <a:off x="-1388617" y="3222853"/>
                <a:ext cx="6097772" cy="6944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100.000</m:t>
                          </m:r>
                          <m:sSup>
                            <m:s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,005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,005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sup>
                          </m:sSup>
                          <m:r>
                            <a:rPr lang="en-US" sz="1800" b="0" i="1"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E5DBFF3-194A-F1FB-2017-4BA4469850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388617" y="3222853"/>
                <a:ext cx="6097772" cy="69442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FE5CD4E-E588-3096-4FA2-B589EDE5D39F}"/>
                  </a:ext>
                </a:extLst>
              </p:cNvPr>
              <p:cNvSpPr txBox="1"/>
              <p:nvPr/>
            </p:nvSpPr>
            <p:spPr>
              <a:xfrm>
                <a:off x="-1486110" y="3917274"/>
                <a:ext cx="60977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𝑅𝑝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 1.721.328,59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FE5CD4E-E588-3096-4FA2-B589EDE5D3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486110" y="3917274"/>
                <a:ext cx="6097772" cy="369332"/>
              </a:xfrm>
              <a:prstGeom prst="rect">
                <a:avLst/>
              </a:prstGeom>
              <a:blipFill>
                <a:blip r:embed="rId13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EEBEE663-E222-DB8F-96CA-E1F3A05CFC26}"/>
              </a:ext>
            </a:extLst>
          </p:cNvPr>
          <p:cNvSpPr txBox="1"/>
          <p:nvPr/>
        </p:nvSpPr>
        <p:spPr>
          <a:xfrm>
            <a:off x="158750" y="41792"/>
            <a:ext cx="53530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000" b="1" dirty="0"/>
              <a:t>a. </a:t>
            </a:r>
            <a:r>
              <a:rPr lang="en-US" sz="2000" b="1" dirty="0" err="1"/>
              <a:t>Besar</a:t>
            </a:r>
            <a:r>
              <a:rPr lang="en-US" sz="2000" b="1" dirty="0"/>
              <a:t> </a:t>
            </a:r>
            <a:r>
              <a:rPr lang="en-US" sz="2000" b="1" dirty="0" err="1"/>
              <a:t>angsuran</a:t>
            </a:r>
            <a:r>
              <a:rPr lang="en-US" sz="2000" b="1" dirty="0"/>
              <a:t> yang </a:t>
            </a:r>
            <a:r>
              <a:rPr lang="en-US" sz="2000" b="1" dirty="0" err="1"/>
              <a:t>harus</a:t>
            </a:r>
            <a:r>
              <a:rPr lang="en-US" sz="2000" b="1" dirty="0"/>
              <a:t> </a:t>
            </a:r>
            <a:r>
              <a:rPr lang="en-US" sz="2000" b="1" dirty="0" err="1"/>
              <a:t>dibayar</a:t>
            </a:r>
            <a:r>
              <a:rPr lang="en-US" sz="2000" b="1" dirty="0"/>
              <a:t> Pak Rudi </a:t>
            </a:r>
            <a:r>
              <a:rPr lang="en-US" sz="2000" b="1" dirty="0" err="1"/>
              <a:t>tiap</a:t>
            </a:r>
            <a:r>
              <a:rPr lang="en-US" sz="2000" b="1" dirty="0"/>
              <a:t> </a:t>
            </a:r>
            <a:r>
              <a:rPr lang="en-US" sz="2000" b="1" dirty="0" err="1"/>
              <a:t>bulan</a:t>
            </a:r>
            <a:r>
              <a:rPr lang="en-US" sz="2000" b="1" dirty="0"/>
              <a:t>: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22277A-D4C0-E2C7-C332-31B436F4F0DB}"/>
              </a:ext>
            </a:extLst>
          </p:cNvPr>
          <p:cNvSpPr txBox="1"/>
          <p:nvPr/>
        </p:nvSpPr>
        <p:spPr>
          <a:xfrm>
            <a:off x="6575885" y="49367"/>
            <a:ext cx="53530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000" b="1" dirty="0"/>
              <a:t>b. </a:t>
            </a:r>
            <a:r>
              <a:rPr lang="en-US" sz="2000" b="1" dirty="0" err="1"/>
              <a:t>Besar</a:t>
            </a:r>
            <a:r>
              <a:rPr lang="en-US" sz="2000" b="1" dirty="0"/>
              <a:t> </a:t>
            </a:r>
            <a:r>
              <a:rPr lang="en-US" sz="2000" b="1" dirty="0" err="1"/>
              <a:t>bunga</a:t>
            </a:r>
            <a:r>
              <a:rPr lang="en-US" sz="2000" b="1" dirty="0"/>
              <a:t> dan </a:t>
            </a:r>
            <a:r>
              <a:rPr lang="en-US" sz="2000" b="1" dirty="0" err="1"/>
              <a:t>angsuran</a:t>
            </a:r>
            <a:r>
              <a:rPr lang="en-US" sz="2000" b="1" dirty="0"/>
              <a:t> </a:t>
            </a:r>
            <a:r>
              <a:rPr lang="en-US" sz="2000" b="1" dirty="0" err="1"/>
              <a:t>pokok</a:t>
            </a:r>
            <a:r>
              <a:rPr lang="en-US" sz="2000" b="1" dirty="0"/>
              <a:t> yang </a:t>
            </a:r>
            <a:r>
              <a:rPr lang="en-US" sz="2000" b="1" dirty="0" err="1"/>
              <a:t>harus</a:t>
            </a:r>
            <a:r>
              <a:rPr lang="en-US" sz="2000" b="1" dirty="0"/>
              <a:t> </a:t>
            </a:r>
            <a:r>
              <a:rPr lang="en-US" sz="2000" b="1" dirty="0" err="1"/>
              <a:t>dibayarkan</a:t>
            </a:r>
            <a:r>
              <a:rPr lang="en-US" sz="2000" b="1" dirty="0"/>
              <a:t> pada </a:t>
            </a:r>
            <a:r>
              <a:rPr lang="en-US" sz="2000" b="1" dirty="0" err="1"/>
              <a:t>bulan</a:t>
            </a:r>
            <a:r>
              <a:rPr lang="en-US" sz="2000" b="1" dirty="0"/>
              <a:t> </a:t>
            </a:r>
            <a:r>
              <a:rPr lang="en-US" sz="2000" b="1" dirty="0" err="1"/>
              <a:t>terakhir</a:t>
            </a:r>
            <a:r>
              <a:rPr lang="en-US" sz="2000" b="1" dirty="0"/>
              <a:t> ?</a:t>
            </a:r>
            <a:endParaRPr lang="id-ID" sz="2000" b="1" dirty="0"/>
          </a:p>
        </p:txBody>
      </p:sp>
    </p:spTree>
    <p:extLst>
      <p:ext uri="{BB962C8B-B14F-4D97-AF65-F5344CB8AC3E}">
        <p14:creationId xmlns:p14="http://schemas.microsoft.com/office/powerpoint/2010/main" val="16976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0" grpId="0"/>
      <p:bldP spid="12" grpId="0"/>
      <p:bldP spid="2" grpId="0" animBg="1"/>
      <p:bldP spid="3" grpId="0"/>
      <p:bldP spid="6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6EAA0BC-9A20-FF69-789B-7AC017251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623" y="1493209"/>
            <a:ext cx="3870476" cy="3429000"/>
          </a:xfrm>
          <a:prstGeom prst="rect">
            <a:avLst/>
          </a:prstGeom>
        </p:spPr>
      </p:pic>
      <p:sp>
        <p:nvSpPr>
          <p:cNvPr id="14" name="Folded Corner 1">
            <a:extLst>
              <a:ext uri="{FF2B5EF4-FFF2-40B4-BE49-F238E27FC236}">
                <a16:creationId xmlns:a16="http://schemas.microsoft.com/office/drawing/2014/main" id="{D5F5165B-81AC-ECB8-7B39-BCDBBE86BB9C}"/>
              </a:ext>
            </a:extLst>
          </p:cNvPr>
          <p:cNvSpPr/>
          <p:nvPr/>
        </p:nvSpPr>
        <p:spPr>
          <a:xfrm>
            <a:off x="203201" y="289099"/>
            <a:ext cx="2151555" cy="40640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0340" tIns="50171" rIns="100340" bIns="50171" rtlCol="0" anchor="ctr"/>
          <a:lstStyle/>
          <a:p>
            <a:pPr algn="ctr"/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CONTOH 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5353DA61-8A4F-AE9F-70D1-2E41A514C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36" name="Content Placeholder 6">
            <a:extLst>
              <a:ext uri="{FF2B5EF4-FFF2-40B4-BE49-F238E27FC236}">
                <a16:creationId xmlns:a16="http://schemas.microsoft.com/office/drawing/2014/main" id="{9E4F2BF7-CF5D-300D-2551-2ACE042CEDC2}"/>
              </a:ext>
            </a:extLst>
          </p:cNvPr>
          <p:cNvSpPr txBox="1">
            <a:spLocks/>
          </p:cNvSpPr>
          <p:nvPr/>
        </p:nvSpPr>
        <p:spPr>
          <a:xfrm>
            <a:off x="203200" y="783158"/>
            <a:ext cx="11988800" cy="1218989"/>
          </a:xfrm>
          <a:prstGeom prst="rect">
            <a:avLst/>
          </a:prstGeom>
          <a:noFill/>
          <a:ln w="15875"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dirty="0"/>
              <a:t>Bank Mutiara </a:t>
            </a:r>
            <a:r>
              <a:rPr lang="en-US" sz="2400" dirty="0" err="1"/>
              <a:t>memberlakukan</a:t>
            </a:r>
            <a:r>
              <a:rPr lang="en-US" sz="2400" dirty="0"/>
              <a:t> </a:t>
            </a:r>
            <a:r>
              <a:rPr lang="en-US" sz="2400" dirty="0" err="1"/>
              <a:t>bunga</a:t>
            </a:r>
            <a:r>
              <a:rPr lang="en-US" sz="2400" dirty="0"/>
              <a:t> 12%/</a:t>
            </a:r>
            <a:r>
              <a:rPr lang="en-US" sz="2400" dirty="0" err="1"/>
              <a:t>tahun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kredit</a:t>
            </a:r>
            <a:r>
              <a:rPr lang="en-US" sz="2400" dirty="0"/>
              <a:t> yang </a:t>
            </a:r>
            <a:r>
              <a:rPr lang="en-US" sz="2400" dirty="0" err="1"/>
              <a:t>diberikan</a:t>
            </a:r>
            <a:r>
              <a:rPr lang="en-US" sz="2400" dirty="0"/>
              <a:t>. Jika </a:t>
            </a:r>
            <a:r>
              <a:rPr lang="en-US" sz="2400" dirty="0" err="1"/>
              <a:t>seseorang</a:t>
            </a:r>
            <a:r>
              <a:rPr lang="en-US" sz="2400" dirty="0"/>
              <a:t> </a:t>
            </a:r>
            <a:r>
              <a:rPr lang="en-US" sz="2400" dirty="0" err="1"/>
              <a:t>mengambil</a:t>
            </a:r>
            <a:r>
              <a:rPr lang="en-US" sz="2400" dirty="0"/>
              <a:t> </a:t>
            </a:r>
            <a:r>
              <a:rPr lang="en-US" sz="2400" dirty="0" err="1"/>
              <a:t>pinjaman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jangka</a:t>
            </a:r>
            <a:r>
              <a:rPr lang="en-US" sz="2400" dirty="0"/>
              <a:t> </a:t>
            </a:r>
            <a:r>
              <a:rPr lang="en-US" sz="2400" dirty="0" err="1"/>
              <a:t>waktu</a:t>
            </a:r>
            <a:r>
              <a:rPr lang="en-US" sz="2400" dirty="0"/>
              <a:t> </a:t>
            </a:r>
            <a:r>
              <a:rPr lang="en-US" sz="2400" dirty="0" err="1"/>
              <a:t>pengembalian</a:t>
            </a:r>
            <a:r>
              <a:rPr lang="en-US" sz="2400" dirty="0"/>
              <a:t> 2 </a:t>
            </a:r>
            <a:r>
              <a:rPr lang="en-US" sz="2400" dirty="0" err="1"/>
              <a:t>tahun</a:t>
            </a:r>
            <a:r>
              <a:rPr lang="en-US" sz="2400" dirty="0"/>
              <a:t> dan </a:t>
            </a:r>
            <a:r>
              <a:rPr lang="en-US" sz="2400" dirty="0" err="1"/>
              <a:t>angsuran</a:t>
            </a:r>
            <a:r>
              <a:rPr lang="en-US" sz="2400" dirty="0"/>
              <a:t> yang </a:t>
            </a:r>
            <a:r>
              <a:rPr lang="en-US" sz="2400" dirty="0" err="1"/>
              <a:t>harus</a:t>
            </a:r>
            <a:r>
              <a:rPr lang="en-US" sz="2400" dirty="0"/>
              <a:t> </a:t>
            </a:r>
            <a:r>
              <a:rPr lang="en-US" sz="2400" dirty="0" err="1"/>
              <a:t>dibayarkan</a:t>
            </a:r>
            <a:r>
              <a:rPr lang="en-US" sz="2400" dirty="0"/>
              <a:t> </a:t>
            </a:r>
            <a:r>
              <a:rPr lang="en-US" sz="2400" dirty="0" err="1"/>
              <a:t>setiap</a:t>
            </a:r>
            <a:r>
              <a:rPr lang="en-US" sz="2400" dirty="0"/>
              <a:t> </a:t>
            </a:r>
            <a:r>
              <a:rPr lang="en-US" sz="2400" dirty="0" err="1"/>
              <a:t>bulan</a:t>
            </a:r>
            <a:r>
              <a:rPr lang="en-US" sz="2400" dirty="0"/>
              <a:t> Rp 1.176.836,81, </a:t>
            </a:r>
            <a:r>
              <a:rPr lang="en-US" sz="2400" dirty="0" err="1"/>
              <a:t>berapa</a:t>
            </a:r>
            <a:r>
              <a:rPr lang="en-US" sz="2400" dirty="0"/>
              <a:t> uang yang </a:t>
            </a:r>
            <a:r>
              <a:rPr lang="en-US" sz="2400" dirty="0" err="1"/>
              <a:t>dipinjam</a:t>
            </a:r>
            <a:r>
              <a:rPr lang="en-US" sz="2400" dirty="0"/>
              <a:t> orang </a:t>
            </a:r>
            <a:r>
              <a:rPr lang="en-US" sz="2400" dirty="0" err="1"/>
              <a:t>tersebut</a:t>
            </a:r>
            <a:r>
              <a:rPr lang="en-US" sz="2400" dirty="0"/>
              <a:t>?</a:t>
            </a:r>
            <a:endParaRPr lang="id-ID" sz="2400" dirty="0"/>
          </a:p>
        </p:txBody>
      </p:sp>
      <p:sp>
        <p:nvSpPr>
          <p:cNvPr id="38" name="Folded Corner 1">
            <a:extLst>
              <a:ext uri="{FF2B5EF4-FFF2-40B4-BE49-F238E27FC236}">
                <a16:creationId xmlns:a16="http://schemas.microsoft.com/office/drawing/2014/main" id="{F01ACF14-3332-450C-711C-ADB3C731FDF3}"/>
              </a:ext>
            </a:extLst>
          </p:cNvPr>
          <p:cNvSpPr/>
          <p:nvPr/>
        </p:nvSpPr>
        <p:spPr>
          <a:xfrm>
            <a:off x="301776" y="2245119"/>
            <a:ext cx="2231780" cy="406400"/>
          </a:xfrm>
          <a:prstGeom prst="foldedCorner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0340" tIns="50171" rIns="100340" bIns="50171" rtlCol="0" anchor="ctr"/>
          <a:lstStyle/>
          <a:p>
            <a:pPr algn="ctr"/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Penyelesaian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614D5DE-914E-5BA0-251C-282BE767618D}"/>
                  </a:ext>
                </a:extLst>
              </p:cNvPr>
              <p:cNvSpPr txBox="1"/>
              <p:nvPr/>
            </p:nvSpPr>
            <p:spPr>
              <a:xfrm>
                <a:off x="301776" y="2719698"/>
                <a:ext cx="4994124" cy="3428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=1.176.836,81</m:t>
                      </m:r>
                    </m:oMath>
                  </m:oMathPara>
                </a14:m>
                <a:endParaRPr lang="en-US" sz="2200" b="0" dirty="0"/>
              </a:p>
              <a:p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200" dirty="0"/>
                  <a:t>= 2 </a:t>
                </a:r>
                <a:r>
                  <a:rPr lang="en-US" sz="2200" dirty="0" err="1"/>
                  <a:t>tahun</a:t>
                </a:r>
                <a:r>
                  <a:rPr lang="en-US" sz="2200" dirty="0"/>
                  <a:t> = 24 </a:t>
                </a:r>
                <a:r>
                  <a:rPr lang="en-US" sz="2200" dirty="0" err="1"/>
                  <a:t>bulan</a:t>
                </a:r>
                <a:r>
                  <a:rPr lang="en-US" sz="2200" dirty="0"/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12%</m:t>
                        </m:r>
                      </m:num>
                      <m:den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=1%/</m:t>
                    </m:r>
                  </m:oMath>
                </a14:m>
                <a:r>
                  <a:rPr lang="en-US" sz="2200" b="0" dirty="0" err="1"/>
                  <a:t>bulan</a:t>
                </a:r>
                <a:r>
                  <a:rPr lang="en-US" sz="2200" b="0" dirty="0"/>
                  <a:t>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>
                              <a:latin typeface="Cambria Math" panose="02040503050406030204" pitchFamily="18" charset="0"/>
                            </a:rPr>
                            <m:t>𝑀</m:t>
                          </m:r>
                          <m:r>
                            <a:rPr lang="en-US" sz="2200" b="0" i="1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200" b="0" i="1">
                              <a:latin typeface="Cambria Math" panose="02040503050406030204" pitchFamily="18" charset="0"/>
                            </a:rPr>
                            <m:t>𝑖</m:t>
                          </m:r>
                          <m:sSup>
                            <m:sSup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r>
                                    <a:rPr lang="en-US" sz="2200" b="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200" b="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r>
                                    <a:rPr lang="en-US" sz="2200" b="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200" b="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  <m:r>
                            <a:rPr lang="en-US" sz="2200" b="0" i="1"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1.176.836,81=</m:t>
                      </m:r>
                      <m:f>
                        <m:f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>
                              <a:latin typeface="Cambria Math" panose="02040503050406030204" pitchFamily="18" charset="0"/>
                            </a:rPr>
                            <m:t>𝑀</m:t>
                          </m:r>
                          <m:r>
                            <a:rPr lang="en-US" sz="2200" b="0" i="1">
                              <a:latin typeface="Cambria Math" panose="02040503050406030204" pitchFamily="18" charset="0"/>
                            </a:rPr>
                            <m:t>.(1%)</m:t>
                          </m:r>
                          <m:sSup>
                            <m:sSup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r>
                                    <a:rPr lang="en-US" sz="2200" b="0" i="1" smtClean="0">
                                      <a:latin typeface="Cambria Math" panose="02040503050406030204" pitchFamily="18" charset="0"/>
                                    </a:rPr>
                                    <m:t>1%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24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r>
                                    <a:rPr lang="en-US" sz="2200" b="0" i="1" smtClean="0">
                                      <a:latin typeface="Cambria Math" panose="02040503050406030204" pitchFamily="18" charset="0"/>
                                    </a:rPr>
                                    <m:t>1%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24</m:t>
                              </m:r>
                            </m:sup>
                          </m:sSup>
                          <m:r>
                            <a:rPr lang="en-US" sz="2200" b="0" i="1"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1.176.836,81=</m:t>
                      </m:r>
                      <m:f>
                        <m:f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>
                              <a:latin typeface="Cambria Math" panose="02040503050406030204" pitchFamily="18" charset="0"/>
                            </a:rPr>
                            <m:t>𝑀</m:t>
                          </m:r>
                          <m:r>
                            <a:rPr lang="en-US" sz="2200" b="0" i="1">
                              <a:latin typeface="Cambria Math" panose="02040503050406030204" pitchFamily="18" charset="0"/>
                            </a:rPr>
                            <m:t>.(0,01)</m:t>
                          </m:r>
                          <m:sSup>
                            <m:sSup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 smtClean="0">
                                      <a:latin typeface="Cambria Math" panose="02040503050406030204" pitchFamily="18" charset="0"/>
                                    </a:rPr>
                                    <m:t>1,01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24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(1,01)</m:t>
                              </m:r>
                            </m:e>
                            <m:sup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24</m:t>
                              </m:r>
                            </m:sup>
                          </m:sSup>
                          <m:r>
                            <a:rPr lang="en-US" sz="2200" b="0" i="1"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614D5DE-914E-5BA0-251C-282BE76761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776" y="2719698"/>
                <a:ext cx="4994124" cy="3428439"/>
              </a:xfrm>
              <a:prstGeom prst="rect">
                <a:avLst/>
              </a:prstGeom>
              <a:blipFill>
                <a:blip r:embed="rId5"/>
                <a:stretch>
                  <a:fillRect l="-1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AA97CF2D-CA64-08C5-61FE-7C5A7D688BB7}"/>
              </a:ext>
            </a:extLst>
          </p:cNvPr>
          <p:cNvSpPr txBox="1"/>
          <p:nvPr/>
        </p:nvSpPr>
        <p:spPr>
          <a:xfrm>
            <a:off x="4584700" y="5828616"/>
            <a:ext cx="843652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200" dirty="0"/>
              <a:t>Jadi, uang yang </a:t>
            </a:r>
            <a:r>
              <a:rPr lang="en-US" sz="2200" dirty="0" err="1"/>
              <a:t>dipinjam</a:t>
            </a:r>
            <a:r>
              <a:rPr lang="en-US" sz="2200" dirty="0"/>
              <a:t> orang </a:t>
            </a:r>
            <a:r>
              <a:rPr lang="en-US" sz="2200" dirty="0" err="1"/>
              <a:t>tersebut</a:t>
            </a:r>
            <a:r>
              <a:rPr lang="en-US" sz="2200" dirty="0"/>
              <a:t> </a:t>
            </a:r>
            <a:r>
              <a:rPr lang="en-US" sz="2200" dirty="0" err="1"/>
              <a:t>adalah</a:t>
            </a:r>
            <a:r>
              <a:rPr lang="en-US" sz="2200" dirty="0"/>
              <a:t> Rp 25.000.000,00</a:t>
            </a:r>
            <a:endParaRPr lang="id-ID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9651B9F-134D-80A1-65DA-83ADD4D9BD95}"/>
                  </a:ext>
                </a:extLst>
              </p:cNvPr>
              <p:cNvSpPr txBox="1"/>
              <p:nvPr/>
            </p:nvSpPr>
            <p:spPr>
              <a:xfrm>
                <a:off x="6664266" y="4256795"/>
                <a:ext cx="6096000" cy="11079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1.176.836,81</m:t>
                      </m:r>
                      <m:sSup>
                        <m:sSup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1">
                              <a:latin typeface="Cambria Math" panose="02040503050406030204" pitchFamily="18" charset="0"/>
                            </a:rPr>
                            <m:t>(1,01</m:t>
                          </m:r>
                        </m:e>
                        <m:sup>
                          <m:r>
                            <a:rPr lang="en-US" sz="2200" b="0" i="1">
                              <a:latin typeface="Cambria Math" panose="02040503050406030204" pitchFamily="18" charset="0"/>
                            </a:rPr>
                            <m:t>24</m:t>
                          </m:r>
                        </m:sup>
                      </m:sSup>
                      <m:r>
                        <a:rPr lang="en-US" sz="2200" b="0" i="1">
                          <a:latin typeface="Cambria Math" panose="02040503050406030204" pitchFamily="18" charset="0"/>
                        </a:rPr>
                        <m:t>−1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sz="2200" b="0" i="1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sz="2200" b="0" i="1">
                          <a:latin typeface="Cambria Math" panose="02040503050406030204" pitchFamily="18" charset="0"/>
                        </a:rPr>
                        <m:t>.(0,01)</m:t>
                      </m:r>
                      <m:sSup>
                        <m:sSup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200" b="0" i="1">
                                  <a:latin typeface="Cambria Math" panose="02040503050406030204" pitchFamily="18" charset="0"/>
                                </a:rPr>
                                <m:t>1,01</m:t>
                              </m:r>
                            </m:e>
                          </m:d>
                        </m:e>
                        <m:sup>
                          <m:r>
                            <a:rPr lang="en-US" sz="2200" b="0" i="1">
                              <a:latin typeface="Cambria Math" panose="02040503050406030204" pitchFamily="18" charset="0"/>
                            </a:rPr>
                            <m:t>24</m:t>
                          </m:r>
                        </m:sup>
                      </m:sSup>
                    </m:oMath>
                  </m:oMathPara>
                </a14:m>
                <a:endParaRPr lang="en-US" sz="22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25.000.000,09=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𝑀</m:t>
                      </m:r>
                    </m:oMath>
                  </m:oMathPara>
                </a14:m>
                <a:endParaRPr lang="en-US" sz="22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25.000.000=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𝑀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9651B9F-134D-80A1-65DA-83ADD4D9BD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4266" y="4256795"/>
                <a:ext cx="6096000" cy="1107996"/>
              </a:xfrm>
              <a:prstGeom prst="rect">
                <a:avLst/>
              </a:prstGeom>
              <a:blipFill>
                <a:blip r:embed="rId6"/>
                <a:stretch>
                  <a:fillRect l="-1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423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6" grpId="0" animBg="1"/>
      <p:bldP spid="38" grpId="0" animBg="1"/>
      <p:bldP spid="4" grpId="0"/>
      <p:bldP spid="15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1E5289-A02F-DB71-E242-A9A238DA8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11667" y="184280"/>
            <a:ext cx="2844800" cy="567893"/>
          </a:xfrm>
          <a:prstGeom prst="rect">
            <a:avLst/>
          </a:prstGeom>
          <a:noFill/>
          <a:ln w="57150">
            <a:solidFill>
              <a:srgbClr val="FF999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 err="1">
                <a:solidFill>
                  <a:schemeClr val="bg1"/>
                </a:solidFill>
              </a:rPr>
              <a:t>Asah</a:t>
            </a:r>
            <a:r>
              <a:rPr lang="en-US" sz="2667" b="1" dirty="0">
                <a:solidFill>
                  <a:schemeClr val="bg1"/>
                </a:solidFill>
              </a:rPr>
              <a:t> </a:t>
            </a:r>
            <a:r>
              <a:rPr lang="en-US" sz="2667" b="1" dirty="0" err="1">
                <a:solidFill>
                  <a:schemeClr val="bg1"/>
                </a:solidFill>
              </a:rPr>
              <a:t>Kemampuan</a:t>
            </a:r>
            <a:endParaRPr lang="en-US" sz="2667" b="1" dirty="0">
              <a:solidFill>
                <a:schemeClr val="bg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60A3403-79C3-6F76-1382-8726867660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DB134465-D060-BF3F-8341-400E4427525F}"/>
              </a:ext>
            </a:extLst>
          </p:cNvPr>
          <p:cNvSpPr txBox="1"/>
          <p:nvPr/>
        </p:nvSpPr>
        <p:spPr>
          <a:xfrm>
            <a:off x="211666" y="881180"/>
            <a:ext cx="5236634" cy="156966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Dengan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suku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bunga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majemuk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,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sejumlah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uang yang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diinvestasikan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selama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5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tahun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akan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bertambah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20%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dari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sebelumnya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. 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215575-F7AB-79B4-C379-B53DFA9D9945}"/>
              </a:ext>
            </a:extLst>
          </p:cNvPr>
          <p:cNvSpPr txBox="1"/>
          <p:nvPr/>
        </p:nvSpPr>
        <p:spPr>
          <a:xfrm>
            <a:off x="6639983" y="881180"/>
            <a:ext cx="5120217" cy="156966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Jika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perhitungan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bunga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dilakukan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setiap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bulan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,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besar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suku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bunga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pertahun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dari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investasi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tersebuat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2400" b="1" dirty="0" err="1">
                <a:solidFill>
                  <a:schemeClr val="bg1"/>
                </a:solidFill>
                <a:cs typeface="Arial" pitchFamily="34" charset="0"/>
              </a:rPr>
              <a:t>adalah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… </a:t>
            </a:r>
          </a:p>
        </p:txBody>
      </p:sp>
    </p:spTree>
    <p:extLst>
      <p:ext uri="{BB962C8B-B14F-4D97-AF65-F5344CB8AC3E}">
        <p14:creationId xmlns:p14="http://schemas.microsoft.com/office/powerpoint/2010/main" val="249266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A75700E-D3C7-94E0-98F7-BA50FD13C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73519" cy="6858000"/>
          </a:xfrm>
          <a:prstGeom prst="rect">
            <a:avLst/>
          </a:prstGeom>
        </p:spPr>
      </p:pic>
      <p:sp>
        <p:nvSpPr>
          <p:cNvPr id="4" name="Content Placeholder 6"/>
          <p:cNvSpPr txBox="1">
            <a:spLocks/>
          </p:cNvSpPr>
          <p:nvPr/>
        </p:nvSpPr>
        <p:spPr>
          <a:xfrm>
            <a:off x="6417508" y="5398471"/>
            <a:ext cx="6002573" cy="862304"/>
          </a:xfrm>
          <a:prstGeom prst="rect">
            <a:avLst/>
          </a:prstGeom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id-ID" sz="2133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3F737F7-0A92-24CF-9190-AD8C12A9D2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81" y="6158469"/>
            <a:ext cx="12192000" cy="641684"/>
          </a:xfrm>
          <a:prstGeom prst="rect">
            <a:avLst/>
          </a:prstGeom>
        </p:spPr>
      </p:pic>
      <p:sp>
        <p:nvSpPr>
          <p:cNvPr id="19" name="Content Placeholder 6">
            <a:extLst>
              <a:ext uri="{FF2B5EF4-FFF2-40B4-BE49-F238E27FC236}">
                <a16:creationId xmlns:a16="http://schemas.microsoft.com/office/drawing/2014/main" id="{A7B36D8B-8A4A-875E-0AD3-9E9188B9BD01}"/>
              </a:ext>
            </a:extLst>
          </p:cNvPr>
          <p:cNvSpPr txBox="1">
            <a:spLocks/>
          </p:cNvSpPr>
          <p:nvPr/>
        </p:nvSpPr>
        <p:spPr>
          <a:xfrm>
            <a:off x="558800" y="231996"/>
            <a:ext cx="11385083" cy="2817206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id-ID" sz="2133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2535C70-554B-094E-A10F-6723BEC9144E}"/>
              </a:ext>
            </a:extLst>
          </p:cNvPr>
          <p:cNvSpPr txBox="1">
            <a:spLocks/>
          </p:cNvSpPr>
          <p:nvPr/>
        </p:nvSpPr>
        <p:spPr>
          <a:xfrm>
            <a:off x="588183" y="495410"/>
            <a:ext cx="11222995" cy="715241"/>
          </a:xfrm>
          <a:prstGeom prst="rect">
            <a:avLst/>
          </a:prstGeom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ko-KR" sz="2000" dirty="0" err="1">
                <a:cs typeface="Arial" pitchFamily="34" charset="0"/>
              </a:rPr>
              <a:t>Serikat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pegawai</a:t>
            </a:r>
            <a:r>
              <a:rPr lang="en-US" altLang="ko-KR" sz="2000" dirty="0">
                <a:cs typeface="Arial" pitchFamily="34" charset="0"/>
              </a:rPr>
              <a:t> di </a:t>
            </a:r>
            <a:r>
              <a:rPr lang="en-US" altLang="ko-KR" sz="2000" dirty="0" err="1">
                <a:cs typeface="Arial" pitchFamily="34" charset="0"/>
              </a:rPr>
              <a:t>sebuah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perusahaan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membentuk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koperasi</a:t>
            </a:r>
            <a:r>
              <a:rPr lang="en-US" altLang="ko-KR" sz="2000" dirty="0">
                <a:cs typeface="Arial" pitchFamily="34" charset="0"/>
              </a:rPr>
              <a:t> yang salah </a:t>
            </a:r>
            <a:r>
              <a:rPr lang="en-US" altLang="ko-KR" sz="2000" dirty="0" err="1">
                <a:cs typeface="Arial" pitchFamily="34" charset="0"/>
              </a:rPr>
              <a:t>satu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layanannya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adalah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simpan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pinjam</a:t>
            </a:r>
            <a:r>
              <a:rPr lang="en-US" altLang="ko-KR" sz="2000" dirty="0">
                <a:cs typeface="Arial" pitchFamily="34" charset="0"/>
              </a:rPr>
              <a:t>. </a:t>
            </a:r>
            <a:r>
              <a:rPr lang="en-US" sz="2133" dirty="0" err="1"/>
              <a:t>Jangka</a:t>
            </a:r>
            <a:r>
              <a:rPr lang="en-US" sz="2133" dirty="0"/>
              <a:t> </a:t>
            </a:r>
            <a:r>
              <a:rPr lang="en-US" sz="2133" dirty="0" err="1"/>
              <a:t>waktu</a:t>
            </a:r>
            <a:r>
              <a:rPr lang="en-US" sz="2133" dirty="0"/>
              <a:t> </a:t>
            </a:r>
            <a:r>
              <a:rPr lang="en-US" sz="2133" dirty="0" err="1"/>
              <a:t>pengembalian</a:t>
            </a:r>
            <a:r>
              <a:rPr lang="en-US" sz="2133" dirty="0"/>
              <a:t> </a:t>
            </a:r>
            <a:r>
              <a:rPr lang="en-US" sz="2133" dirty="0" err="1"/>
              <a:t>untuk</a:t>
            </a:r>
            <a:r>
              <a:rPr lang="en-US" sz="2133" dirty="0"/>
              <a:t> </a:t>
            </a:r>
            <a:r>
              <a:rPr lang="en-US" sz="2133" dirty="0" err="1"/>
              <a:t>tiap</a:t>
            </a:r>
            <a:r>
              <a:rPr lang="en-US" sz="2133" dirty="0"/>
              <a:t> </a:t>
            </a:r>
            <a:r>
              <a:rPr lang="en-US" sz="2133" dirty="0" err="1"/>
              <a:t>pinjaman</a:t>
            </a:r>
            <a:r>
              <a:rPr lang="en-US" sz="2133" dirty="0"/>
              <a:t> </a:t>
            </a:r>
            <a:r>
              <a:rPr lang="en-US" sz="2133" dirty="0" err="1"/>
              <a:t>dapat</a:t>
            </a:r>
            <a:r>
              <a:rPr lang="en-US" sz="2133" dirty="0"/>
              <a:t> </a:t>
            </a:r>
            <a:r>
              <a:rPr lang="en-US" sz="2133" dirty="0" err="1"/>
              <a:t>dipilih</a:t>
            </a:r>
            <a:r>
              <a:rPr lang="en-US" sz="2133" dirty="0"/>
              <a:t> </a:t>
            </a:r>
            <a:r>
              <a:rPr lang="en-US" sz="2133" dirty="0" err="1"/>
              <a:t>antara</a:t>
            </a:r>
            <a:r>
              <a:rPr lang="en-US" sz="2133" dirty="0"/>
              <a:t> 6-24 </a:t>
            </a:r>
            <a:r>
              <a:rPr lang="en-US" sz="2133" dirty="0" err="1"/>
              <a:t>bulan</a:t>
            </a:r>
            <a:r>
              <a:rPr lang="en-US" sz="2133" dirty="0"/>
              <a:t> dan </a:t>
            </a:r>
            <a:r>
              <a:rPr lang="en-US" sz="2133" dirty="0" err="1"/>
              <a:t>perhitungan</a:t>
            </a:r>
            <a:r>
              <a:rPr lang="en-US" sz="2133" dirty="0"/>
              <a:t> </a:t>
            </a:r>
            <a:r>
              <a:rPr lang="en-US" sz="2133" dirty="0" err="1"/>
              <a:t>bunga</a:t>
            </a:r>
            <a:r>
              <a:rPr lang="en-US" sz="2133" dirty="0"/>
              <a:t> </a:t>
            </a:r>
            <a:r>
              <a:rPr lang="en-US" sz="2133" dirty="0" err="1"/>
              <a:t>tunggal</a:t>
            </a:r>
            <a:r>
              <a:rPr lang="en-US" sz="2133" dirty="0"/>
              <a:t>.</a:t>
            </a:r>
            <a:endParaRPr lang="id-ID" sz="2133" dirty="0"/>
          </a:p>
          <a:p>
            <a:pPr marL="0" indent="0" algn="just">
              <a:buNone/>
            </a:pPr>
            <a:endParaRPr lang="id-ID" sz="2133" dirty="0"/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7298F87E-AE15-AAB7-689F-DACF11D92E43}"/>
              </a:ext>
            </a:extLst>
          </p:cNvPr>
          <p:cNvSpPr txBox="1">
            <a:spLocks/>
          </p:cNvSpPr>
          <p:nvPr/>
        </p:nvSpPr>
        <p:spPr>
          <a:xfrm>
            <a:off x="588184" y="1473304"/>
            <a:ext cx="11073199" cy="908879"/>
          </a:xfrm>
          <a:prstGeom prst="rect">
            <a:avLst/>
          </a:prstGeom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id-ID" sz="2133" dirty="0"/>
          </a:p>
        </p:txBody>
      </p:sp>
      <p:sp>
        <p:nvSpPr>
          <p:cNvPr id="15" name="Content Placeholder 6">
            <a:extLst>
              <a:ext uri="{FF2B5EF4-FFF2-40B4-BE49-F238E27FC236}">
                <a16:creationId xmlns:a16="http://schemas.microsoft.com/office/drawing/2014/main" id="{9F1F4962-76E1-865F-4214-CCF858DC8D06}"/>
              </a:ext>
            </a:extLst>
          </p:cNvPr>
          <p:cNvSpPr txBox="1">
            <a:spLocks/>
          </p:cNvSpPr>
          <p:nvPr/>
        </p:nvSpPr>
        <p:spPr>
          <a:xfrm>
            <a:off x="588183" y="1609782"/>
            <a:ext cx="10774877" cy="805833"/>
          </a:xfrm>
          <a:prstGeom prst="rect">
            <a:avLst/>
          </a:prstGeom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dirty="0" err="1"/>
              <a:t>Saat</a:t>
            </a:r>
            <a:r>
              <a:rPr lang="en-US" sz="2133" dirty="0"/>
              <a:t> </a:t>
            </a:r>
            <a:r>
              <a:rPr lang="en-US" sz="2133" dirty="0" err="1"/>
              <a:t>seorang</a:t>
            </a:r>
            <a:r>
              <a:rPr lang="en-US" sz="2133" dirty="0"/>
              <a:t> </a:t>
            </a:r>
            <a:r>
              <a:rPr lang="en-US" sz="2133" dirty="0" err="1"/>
              <a:t>warga</a:t>
            </a:r>
            <a:r>
              <a:rPr lang="en-US" sz="2133" dirty="0"/>
              <a:t> </a:t>
            </a:r>
            <a:r>
              <a:rPr lang="en-US" sz="2133" dirty="0" err="1"/>
              <a:t>meminjam</a:t>
            </a:r>
            <a:r>
              <a:rPr lang="en-US" sz="2133" dirty="0"/>
              <a:t> Rp 10.000.000,00 </a:t>
            </a:r>
            <a:r>
              <a:rPr lang="en-US" sz="2133" dirty="0" err="1"/>
              <a:t>dalam</a:t>
            </a:r>
            <a:r>
              <a:rPr lang="en-US" sz="2133" dirty="0"/>
              <a:t> </a:t>
            </a:r>
            <a:r>
              <a:rPr lang="en-US" sz="2133" dirty="0" err="1"/>
              <a:t>jangka</a:t>
            </a:r>
            <a:r>
              <a:rPr lang="en-US" sz="2133" dirty="0"/>
              <a:t> </a:t>
            </a:r>
            <a:r>
              <a:rPr lang="en-US" sz="2133" dirty="0" err="1"/>
              <a:t>waktu</a:t>
            </a:r>
            <a:r>
              <a:rPr lang="en-US" sz="2133" dirty="0"/>
              <a:t> 10 </a:t>
            </a:r>
            <a:r>
              <a:rPr lang="en-US" sz="2133" dirty="0" err="1"/>
              <a:t>bulan</a:t>
            </a:r>
            <a:r>
              <a:rPr lang="en-US" sz="2133" dirty="0"/>
              <a:t>, </a:t>
            </a:r>
            <a:r>
              <a:rPr lang="en-US" sz="2133" dirty="0" err="1"/>
              <a:t>besar</a:t>
            </a:r>
            <a:r>
              <a:rPr lang="en-US" sz="2133" dirty="0"/>
              <a:t> </a:t>
            </a:r>
            <a:r>
              <a:rPr lang="en-US" sz="2133" dirty="0" err="1"/>
              <a:t>angsuran</a:t>
            </a:r>
            <a:r>
              <a:rPr lang="en-US" sz="2133" dirty="0"/>
              <a:t> yang </a:t>
            </a:r>
            <a:r>
              <a:rPr lang="en-US" sz="2133" dirty="0" err="1"/>
              <a:t>harus</a:t>
            </a:r>
            <a:r>
              <a:rPr lang="en-US" sz="2133" dirty="0"/>
              <a:t> </a:t>
            </a:r>
            <a:r>
              <a:rPr lang="en-US" sz="2133" dirty="0" err="1"/>
              <a:t>dibayarkan</a:t>
            </a:r>
            <a:r>
              <a:rPr lang="en-US" sz="2133" dirty="0"/>
              <a:t> Rp 1.100.000,00</a:t>
            </a:r>
            <a:endParaRPr lang="id-ID" sz="2133" dirty="0"/>
          </a:p>
        </p:txBody>
      </p:sp>
      <p:sp>
        <p:nvSpPr>
          <p:cNvPr id="17" name="Content Placeholder 6">
            <a:extLst>
              <a:ext uri="{FF2B5EF4-FFF2-40B4-BE49-F238E27FC236}">
                <a16:creationId xmlns:a16="http://schemas.microsoft.com/office/drawing/2014/main" id="{2E0411B8-D209-2963-CBB1-E0691DA3AA49}"/>
              </a:ext>
            </a:extLst>
          </p:cNvPr>
          <p:cNvSpPr txBox="1">
            <a:spLocks/>
          </p:cNvSpPr>
          <p:nvPr/>
        </p:nvSpPr>
        <p:spPr>
          <a:xfrm>
            <a:off x="4970743" y="38230"/>
            <a:ext cx="2308080" cy="466453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b="1" dirty="0" err="1"/>
              <a:t>Asah</a:t>
            </a:r>
            <a:r>
              <a:rPr lang="en-US" sz="2133" b="1" dirty="0"/>
              <a:t> </a:t>
            </a:r>
            <a:r>
              <a:rPr lang="en-US" sz="2133" b="1" dirty="0" err="1"/>
              <a:t>Kemampuan</a:t>
            </a:r>
            <a:endParaRPr lang="id-ID" sz="2133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D0223E-D148-7FEE-2F48-854A9261C326}"/>
              </a:ext>
            </a:extLst>
          </p:cNvPr>
          <p:cNvSpPr txBox="1"/>
          <p:nvPr/>
        </p:nvSpPr>
        <p:spPr>
          <a:xfrm>
            <a:off x="3506118" y="6094460"/>
            <a:ext cx="6219022" cy="138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" dirty="0"/>
              <a:t>https://pixabay.com/id/photos/koin-drop-mesin-arcade-uang-koin-71358/</a:t>
            </a:r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53CB745E-1EF2-F081-364D-176D9F62421E}"/>
              </a:ext>
            </a:extLst>
          </p:cNvPr>
          <p:cNvSpPr txBox="1">
            <a:spLocks/>
          </p:cNvSpPr>
          <p:nvPr/>
        </p:nvSpPr>
        <p:spPr>
          <a:xfrm>
            <a:off x="588183" y="2576878"/>
            <a:ext cx="10309799" cy="805833"/>
          </a:xfrm>
          <a:prstGeom prst="rect">
            <a:avLst/>
          </a:prstGeom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dirty="0" err="1"/>
              <a:t>Besar</a:t>
            </a:r>
            <a:r>
              <a:rPr lang="en-US" sz="2133" dirty="0"/>
              <a:t> </a:t>
            </a:r>
            <a:r>
              <a:rPr lang="en-US" sz="2133" dirty="0" err="1"/>
              <a:t>suku</a:t>
            </a:r>
            <a:r>
              <a:rPr lang="en-US" sz="2133" dirty="0"/>
              <a:t> </a:t>
            </a:r>
            <a:r>
              <a:rPr lang="en-US" sz="2133" dirty="0" err="1"/>
              <a:t>bunga</a:t>
            </a:r>
            <a:r>
              <a:rPr lang="en-US" sz="2133" dirty="0"/>
              <a:t> </a:t>
            </a:r>
            <a:r>
              <a:rPr lang="en-US" sz="2133" dirty="0" err="1"/>
              <a:t>dari</a:t>
            </a:r>
            <a:r>
              <a:rPr lang="en-US" sz="2133" dirty="0"/>
              <a:t> </a:t>
            </a:r>
            <a:r>
              <a:rPr lang="en-US" sz="2133" dirty="0" err="1"/>
              <a:t>pinjaman</a:t>
            </a:r>
            <a:r>
              <a:rPr lang="en-US" sz="2133" dirty="0"/>
              <a:t> </a:t>
            </a:r>
            <a:r>
              <a:rPr lang="en-US" sz="2133" dirty="0" err="1"/>
              <a:t>tersebut</a:t>
            </a:r>
            <a:r>
              <a:rPr lang="en-US" sz="2133" dirty="0"/>
              <a:t> </a:t>
            </a:r>
            <a:r>
              <a:rPr lang="en-US" sz="2133" dirty="0" err="1"/>
              <a:t>adalah</a:t>
            </a:r>
            <a:r>
              <a:rPr lang="en-US" sz="2133" dirty="0"/>
              <a:t>…/</a:t>
            </a:r>
            <a:r>
              <a:rPr lang="en-US" sz="2133" dirty="0" err="1"/>
              <a:t>tahun</a:t>
            </a:r>
            <a:endParaRPr lang="id-ID" sz="2133" dirty="0"/>
          </a:p>
        </p:txBody>
      </p:sp>
    </p:spTree>
    <p:extLst>
      <p:ext uri="{BB962C8B-B14F-4D97-AF65-F5344CB8AC3E}">
        <p14:creationId xmlns:p14="http://schemas.microsoft.com/office/powerpoint/2010/main" val="16867783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7" grpId="0"/>
      <p:bldP spid="14" grpId="0"/>
      <p:bldP spid="15" grpId="0"/>
      <p:bldP spid="17" grpId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ACAB7C9-9C30-32AB-0F43-73B05D9B09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756150" y="2495407"/>
            <a:ext cx="2844800" cy="567893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 err="1">
                <a:solidFill>
                  <a:schemeClr val="tx1"/>
                </a:solidFill>
              </a:rPr>
              <a:t>Asah</a:t>
            </a:r>
            <a:r>
              <a:rPr lang="en-US" sz="2667" b="1" dirty="0">
                <a:solidFill>
                  <a:schemeClr val="tx1"/>
                </a:solidFill>
              </a:rPr>
              <a:t> </a:t>
            </a:r>
            <a:r>
              <a:rPr lang="en-US" sz="2667" b="1" dirty="0" err="1">
                <a:solidFill>
                  <a:schemeClr val="tx1"/>
                </a:solidFill>
              </a:rPr>
              <a:t>Kemampuan</a:t>
            </a:r>
            <a:endParaRPr lang="en-US" sz="2667" b="1" dirty="0">
              <a:solidFill>
                <a:schemeClr val="tx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60A3403-79C3-6F76-1382-8726867660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EC05D30-E27B-5176-204F-02D401B35C2D}"/>
              </a:ext>
            </a:extLst>
          </p:cNvPr>
          <p:cNvSpPr/>
          <p:nvPr/>
        </p:nvSpPr>
        <p:spPr>
          <a:xfrm>
            <a:off x="1968501" y="3063301"/>
            <a:ext cx="8420099" cy="3153016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Pak Budi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mengajukan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kredit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pembiayaan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atas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sebuah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mobil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bekas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yang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ia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beli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dengan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harga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100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juta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rupiah.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Ia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membayar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uang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muka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40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juta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rupiah dan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akan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melunasi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sisanya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dalam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24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bulan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. </a:t>
            </a:r>
          </a:p>
          <a:p>
            <a:pPr algn="just"/>
            <a:endParaRPr lang="en-US" sz="2400" b="1" dirty="0">
              <a:solidFill>
                <a:schemeClr val="tx1"/>
              </a:solidFill>
            </a:endParaRPr>
          </a:p>
          <a:p>
            <a:pPr algn="just"/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Jika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suku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bunga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yang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diberlakukan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perusahaan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i="1" dirty="0">
                <a:solidFill>
                  <a:schemeClr val="tx1"/>
                </a:solidFill>
                <a:cs typeface="Arial" pitchFamily="34" charset="0"/>
              </a:rPr>
              <a:t>leasing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adalah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9%/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tahun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,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besar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angsuran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yang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harus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dibayar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Pak Budi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tiap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bulannya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adalah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… </a:t>
            </a:r>
            <a:endParaRPr lang="ko-KR" altLang="en-US" sz="2400" dirty="0">
              <a:solidFill>
                <a:schemeClr val="tx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49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F54AAB-F220-CC1C-FEAB-60FC95D646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73519" cy="6858000"/>
          </a:xfrm>
          <a:prstGeom prst="rect">
            <a:avLst/>
          </a:prstGeom>
        </p:spPr>
      </p:pic>
      <p:sp>
        <p:nvSpPr>
          <p:cNvPr id="4" name="Content Placeholder 6"/>
          <p:cNvSpPr txBox="1">
            <a:spLocks/>
          </p:cNvSpPr>
          <p:nvPr/>
        </p:nvSpPr>
        <p:spPr>
          <a:xfrm>
            <a:off x="6417508" y="5398471"/>
            <a:ext cx="6002573" cy="862304"/>
          </a:xfrm>
          <a:prstGeom prst="rect">
            <a:avLst/>
          </a:prstGeom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id-ID" sz="2133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3F737F7-0A92-24CF-9190-AD8C12A9D2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81" y="6158469"/>
            <a:ext cx="12192000" cy="641684"/>
          </a:xfrm>
          <a:prstGeom prst="rect">
            <a:avLst/>
          </a:prstGeom>
        </p:spPr>
      </p:pic>
      <p:sp>
        <p:nvSpPr>
          <p:cNvPr id="19" name="Content Placeholder 6">
            <a:extLst>
              <a:ext uri="{FF2B5EF4-FFF2-40B4-BE49-F238E27FC236}">
                <a16:creationId xmlns:a16="http://schemas.microsoft.com/office/drawing/2014/main" id="{A7B36D8B-8A4A-875E-0AD3-9E9188B9BD01}"/>
              </a:ext>
            </a:extLst>
          </p:cNvPr>
          <p:cNvSpPr txBox="1">
            <a:spLocks/>
          </p:cNvSpPr>
          <p:nvPr/>
        </p:nvSpPr>
        <p:spPr>
          <a:xfrm>
            <a:off x="178225" y="1879725"/>
            <a:ext cx="5013216" cy="3518745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id-ID" sz="2133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2535C70-554B-094E-A10F-6723BEC9144E}"/>
              </a:ext>
            </a:extLst>
          </p:cNvPr>
          <p:cNvSpPr txBox="1">
            <a:spLocks/>
          </p:cNvSpPr>
          <p:nvPr/>
        </p:nvSpPr>
        <p:spPr>
          <a:xfrm>
            <a:off x="265468" y="2177568"/>
            <a:ext cx="4838730" cy="715241"/>
          </a:xfrm>
          <a:prstGeom prst="rect">
            <a:avLst/>
          </a:prstGeom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dirty="0"/>
              <a:t>Bunga yang </a:t>
            </a:r>
            <a:r>
              <a:rPr lang="en-US" sz="2133" dirty="0" err="1"/>
              <a:t>diperoleh</a:t>
            </a:r>
            <a:r>
              <a:rPr lang="en-US" sz="2133" dirty="0"/>
              <a:t> </a:t>
            </a:r>
            <a:r>
              <a:rPr lang="en-US" sz="2133" dirty="0" err="1"/>
              <a:t>dari</a:t>
            </a:r>
            <a:r>
              <a:rPr lang="en-US" sz="2133" dirty="0"/>
              <a:t> </a:t>
            </a:r>
            <a:r>
              <a:rPr lang="en-US" sz="2133" dirty="0" err="1"/>
              <a:t>deposito</a:t>
            </a:r>
            <a:r>
              <a:rPr lang="en-US" sz="2133" dirty="0"/>
              <a:t> </a:t>
            </a:r>
            <a:r>
              <a:rPr lang="en-US" sz="2133" dirty="0" err="1"/>
              <a:t>jangka</a:t>
            </a:r>
            <a:r>
              <a:rPr lang="en-US" sz="2133" dirty="0"/>
              <a:t> </a:t>
            </a:r>
            <a:r>
              <a:rPr lang="en-US" sz="2133" dirty="0" err="1"/>
              <a:t>panjang</a:t>
            </a:r>
            <a:r>
              <a:rPr lang="en-US" sz="2133" dirty="0"/>
              <a:t> di bank “SEJAHTERA” </a:t>
            </a:r>
            <a:r>
              <a:rPr lang="en-US" sz="2133" dirty="0" err="1"/>
              <a:t>menggunakan</a:t>
            </a:r>
            <a:r>
              <a:rPr lang="en-US" sz="2133" dirty="0"/>
              <a:t> </a:t>
            </a:r>
            <a:r>
              <a:rPr lang="en-US" sz="2133" dirty="0" err="1"/>
              <a:t>sistem</a:t>
            </a:r>
            <a:r>
              <a:rPr lang="en-US" sz="2133" dirty="0"/>
              <a:t> </a:t>
            </a:r>
            <a:r>
              <a:rPr lang="en-US" sz="2133" dirty="0" err="1"/>
              <a:t>bunga</a:t>
            </a:r>
            <a:r>
              <a:rPr lang="en-US" sz="2133" dirty="0"/>
              <a:t> </a:t>
            </a:r>
            <a:r>
              <a:rPr lang="en-US" sz="2133" dirty="0" err="1"/>
              <a:t>tunggal</a:t>
            </a:r>
            <a:r>
              <a:rPr lang="en-US" sz="2133" dirty="0"/>
              <a:t>. </a:t>
            </a:r>
            <a:endParaRPr lang="id-ID" sz="2133" dirty="0"/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7298F87E-AE15-AAB7-689F-DACF11D92E43}"/>
              </a:ext>
            </a:extLst>
          </p:cNvPr>
          <p:cNvSpPr txBox="1">
            <a:spLocks/>
          </p:cNvSpPr>
          <p:nvPr/>
        </p:nvSpPr>
        <p:spPr>
          <a:xfrm>
            <a:off x="265466" y="3313219"/>
            <a:ext cx="4838731" cy="908879"/>
          </a:xfrm>
          <a:prstGeom prst="rect">
            <a:avLst/>
          </a:prstGeom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dirty="0" err="1"/>
              <a:t>Jumlah</a:t>
            </a:r>
            <a:r>
              <a:rPr lang="en-US" sz="2133" dirty="0"/>
              <a:t> uang yang </a:t>
            </a:r>
            <a:r>
              <a:rPr lang="en-US" sz="2133" dirty="0" err="1"/>
              <a:t>didepositokan</a:t>
            </a:r>
            <a:r>
              <a:rPr lang="en-US" sz="2133" dirty="0"/>
              <a:t> </a:t>
            </a:r>
            <a:r>
              <a:rPr lang="en-US" sz="2133" dirty="0" err="1"/>
              <a:t>akan</a:t>
            </a:r>
            <a:r>
              <a:rPr lang="en-US" sz="2133" dirty="0"/>
              <a:t> </a:t>
            </a:r>
            <a:r>
              <a:rPr lang="en-US" sz="2133" dirty="0" err="1"/>
              <a:t>menjadi</a:t>
            </a:r>
            <a:r>
              <a:rPr lang="en-US" sz="2133" dirty="0"/>
              <a:t> </a:t>
            </a:r>
            <a:r>
              <a:rPr lang="en-US" sz="2133" dirty="0" err="1"/>
              <a:t>dua</a:t>
            </a:r>
            <a:r>
              <a:rPr lang="en-US" sz="2133" dirty="0"/>
              <a:t> kali </a:t>
            </a:r>
            <a:r>
              <a:rPr lang="en-US" sz="2133" dirty="0" err="1"/>
              <a:t>lipat</a:t>
            </a:r>
            <a:r>
              <a:rPr lang="en-US" sz="2133" dirty="0"/>
              <a:t> </a:t>
            </a:r>
            <a:r>
              <a:rPr lang="en-US" sz="2133" dirty="0" err="1"/>
              <a:t>setelah</a:t>
            </a:r>
            <a:r>
              <a:rPr lang="en-US" sz="2133" dirty="0"/>
              <a:t> 10 </a:t>
            </a:r>
            <a:r>
              <a:rPr lang="en-US" sz="2133" dirty="0" err="1"/>
              <a:t>tahun</a:t>
            </a:r>
            <a:endParaRPr lang="id-ID" sz="2133" dirty="0"/>
          </a:p>
        </p:txBody>
      </p:sp>
      <p:sp>
        <p:nvSpPr>
          <p:cNvPr id="15" name="Content Placeholder 6">
            <a:extLst>
              <a:ext uri="{FF2B5EF4-FFF2-40B4-BE49-F238E27FC236}">
                <a16:creationId xmlns:a16="http://schemas.microsoft.com/office/drawing/2014/main" id="{9F1F4962-76E1-865F-4214-CCF858DC8D06}"/>
              </a:ext>
            </a:extLst>
          </p:cNvPr>
          <p:cNvSpPr txBox="1">
            <a:spLocks/>
          </p:cNvSpPr>
          <p:nvPr/>
        </p:nvSpPr>
        <p:spPr>
          <a:xfrm>
            <a:off x="196177" y="4427015"/>
            <a:ext cx="4838732" cy="805833"/>
          </a:xfrm>
          <a:prstGeom prst="rect">
            <a:avLst/>
          </a:prstGeom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dirty="0"/>
              <a:t>Uang </a:t>
            </a:r>
            <a:r>
              <a:rPr lang="en-US" sz="2133" dirty="0" err="1"/>
              <a:t>tersebut</a:t>
            </a:r>
            <a:r>
              <a:rPr lang="en-US" sz="2133" dirty="0"/>
              <a:t> </a:t>
            </a:r>
            <a:r>
              <a:rPr lang="en-US" sz="2133" dirty="0" err="1"/>
              <a:t>akan</a:t>
            </a:r>
            <a:r>
              <a:rPr lang="en-US" sz="2133" dirty="0"/>
              <a:t> </a:t>
            </a:r>
            <a:r>
              <a:rPr lang="en-US" sz="2133" dirty="0" err="1"/>
              <a:t>menjadi</a:t>
            </a:r>
            <a:r>
              <a:rPr lang="en-US" sz="2133" dirty="0"/>
              <a:t> </a:t>
            </a:r>
            <a:r>
              <a:rPr lang="en-US" sz="2133" dirty="0" err="1"/>
              <a:t>tiga</a:t>
            </a:r>
            <a:r>
              <a:rPr lang="en-US" sz="2133" dirty="0"/>
              <a:t> kali </a:t>
            </a:r>
            <a:r>
              <a:rPr lang="en-US" sz="2133" dirty="0" err="1"/>
              <a:t>lipat</a:t>
            </a:r>
            <a:r>
              <a:rPr lang="en-US" sz="2133" dirty="0"/>
              <a:t> </a:t>
            </a:r>
            <a:r>
              <a:rPr lang="en-US" sz="2133" dirty="0" err="1"/>
              <a:t>setelah</a:t>
            </a:r>
            <a:r>
              <a:rPr lang="en-US" sz="2133" dirty="0"/>
              <a:t>… </a:t>
            </a:r>
            <a:r>
              <a:rPr lang="en-US" sz="2133" dirty="0" err="1"/>
              <a:t>tahun</a:t>
            </a:r>
            <a:endParaRPr lang="id-ID" sz="2133" dirty="0"/>
          </a:p>
        </p:txBody>
      </p:sp>
      <p:sp>
        <p:nvSpPr>
          <p:cNvPr id="17" name="Content Placeholder 6">
            <a:extLst>
              <a:ext uri="{FF2B5EF4-FFF2-40B4-BE49-F238E27FC236}">
                <a16:creationId xmlns:a16="http://schemas.microsoft.com/office/drawing/2014/main" id="{2E0411B8-D209-2963-CBB1-E0691DA3AA49}"/>
              </a:ext>
            </a:extLst>
          </p:cNvPr>
          <p:cNvSpPr txBox="1">
            <a:spLocks/>
          </p:cNvSpPr>
          <p:nvPr/>
        </p:nvSpPr>
        <p:spPr>
          <a:xfrm>
            <a:off x="1453778" y="1545493"/>
            <a:ext cx="2323530" cy="466453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dirty="0" err="1"/>
              <a:t>Asah</a:t>
            </a:r>
            <a:r>
              <a:rPr lang="en-US" sz="2133" dirty="0"/>
              <a:t> </a:t>
            </a:r>
            <a:r>
              <a:rPr lang="en-US" sz="2133" dirty="0" err="1"/>
              <a:t>Kemampuan</a:t>
            </a:r>
            <a:endParaRPr lang="id-ID" sz="2133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7FAA3FE-9826-686F-1A5D-8FCAAA604B27}"/>
              </a:ext>
            </a:extLst>
          </p:cNvPr>
          <p:cNvSpPr txBox="1"/>
          <p:nvPr/>
        </p:nvSpPr>
        <p:spPr>
          <a:xfrm>
            <a:off x="5997364" y="6204304"/>
            <a:ext cx="6216650" cy="138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" dirty="0"/>
              <a:t>https://pixabay.com/id/photos/pendidikan-rakyat-sekolah-anak-3189934/</a:t>
            </a:r>
          </a:p>
        </p:txBody>
      </p:sp>
    </p:spTree>
    <p:extLst>
      <p:ext uri="{BB962C8B-B14F-4D97-AF65-F5344CB8AC3E}">
        <p14:creationId xmlns:p14="http://schemas.microsoft.com/office/powerpoint/2010/main" val="19043335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7" grpId="0"/>
      <p:bldP spid="14" grpId="0"/>
      <p:bldP spid="15" grpId="0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D62A73-D5C3-E110-8F85-12B804FF0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466909" y="344327"/>
            <a:ext cx="1235082" cy="5847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b="1" spc="67" dirty="0">
                <a:solidFill>
                  <a:schemeClr val="bg1">
                    <a:lumMod val="95000"/>
                  </a:schemeClr>
                </a:solidFill>
              </a:rPr>
              <a:t>BAB 1</a:t>
            </a:r>
            <a:endParaRPr lang="id-ID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2601797" y="1112363"/>
            <a:ext cx="7541444" cy="1306295"/>
            <a:chOff x="1561612" y="-88584"/>
            <a:chExt cx="4926720" cy="2753058"/>
          </a:xfrm>
          <a:solidFill>
            <a:schemeClr val="bg1">
              <a:alpha val="48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Rectangle 15"/>
            <p:cNvSpPr/>
            <p:nvPr/>
          </p:nvSpPr>
          <p:spPr>
            <a:xfrm>
              <a:off x="1561612" y="545952"/>
              <a:ext cx="4926720" cy="21185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62853" y="-88584"/>
              <a:ext cx="4537305" cy="2753058"/>
            </a:xfrm>
            <a:prstGeom prst="rect">
              <a:avLst/>
            </a:prstGeom>
            <a:solidFill>
              <a:schemeClr val="bg1">
                <a:alpha val="74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267" b="1" spc="67" dirty="0"/>
                <a:t>Bunga </a:t>
              </a:r>
              <a:r>
                <a:rPr lang="en-US" sz="4267" b="1" spc="67" dirty="0" err="1"/>
                <a:t>Majemuk</a:t>
              </a:r>
              <a:r>
                <a:rPr lang="en-US" sz="4267" b="1" spc="67" dirty="0"/>
                <a:t> dan </a:t>
              </a:r>
              <a:r>
                <a:rPr lang="en-US" sz="4267" b="1" spc="67" dirty="0" err="1"/>
                <a:t>Anuitas</a:t>
              </a:r>
              <a:endParaRPr lang="en-GB" sz="4800" b="1" spc="67" dirty="0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EE12137E-FF3C-C9DF-B3CD-E02AD00C62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71" y="6216317"/>
            <a:ext cx="12192000" cy="6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1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FDEB8BC-B743-1A01-ED4A-F12CE3AB3B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371" y="1496679"/>
            <a:ext cx="6826768" cy="4707625"/>
          </a:xfrm>
          <a:prstGeom prst="rect">
            <a:avLst/>
          </a:prstGeom>
        </p:spPr>
      </p:pic>
      <p:sp>
        <p:nvSpPr>
          <p:cNvPr id="4" name="Content Placeholder 6"/>
          <p:cNvSpPr txBox="1">
            <a:spLocks/>
          </p:cNvSpPr>
          <p:nvPr/>
        </p:nvSpPr>
        <p:spPr>
          <a:xfrm>
            <a:off x="6417508" y="5398471"/>
            <a:ext cx="6002573" cy="862304"/>
          </a:xfrm>
          <a:prstGeom prst="rect">
            <a:avLst/>
          </a:prstGeom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id-ID" sz="2133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3F737F7-0A92-24CF-9190-AD8C12A9D2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81" y="6158469"/>
            <a:ext cx="12192000" cy="641684"/>
          </a:xfrm>
          <a:prstGeom prst="rect">
            <a:avLst/>
          </a:prstGeom>
        </p:spPr>
      </p:pic>
      <p:sp>
        <p:nvSpPr>
          <p:cNvPr id="19" name="Content Placeholder 6">
            <a:extLst>
              <a:ext uri="{FF2B5EF4-FFF2-40B4-BE49-F238E27FC236}">
                <a16:creationId xmlns:a16="http://schemas.microsoft.com/office/drawing/2014/main" id="{A7B36D8B-8A4A-875E-0AD3-9E9188B9BD01}"/>
              </a:ext>
            </a:extLst>
          </p:cNvPr>
          <p:cNvSpPr txBox="1">
            <a:spLocks/>
          </p:cNvSpPr>
          <p:nvPr/>
        </p:nvSpPr>
        <p:spPr>
          <a:xfrm>
            <a:off x="91556" y="113052"/>
            <a:ext cx="6316712" cy="5688336"/>
          </a:xfrm>
          <a:prstGeom prst="rect">
            <a:avLst/>
          </a:prstGeom>
          <a:solidFill>
            <a:schemeClr val="bg1"/>
          </a:solidFill>
          <a:ln w="34925">
            <a:noFill/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id-ID" sz="2133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2535C70-554B-094E-A10F-6723BEC9144E}"/>
              </a:ext>
            </a:extLst>
          </p:cNvPr>
          <p:cNvSpPr txBox="1">
            <a:spLocks/>
          </p:cNvSpPr>
          <p:nvPr/>
        </p:nvSpPr>
        <p:spPr>
          <a:xfrm>
            <a:off x="275282" y="778603"/>
            <a:ext cx="4838730" cy="715241"/>
          </a:xfrm>
          <a:prstGeom prst="rect">
            <a:avLst/>
          </a:prstGeom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dirty="0" err="1"/>
              <a:t>Perhatikan</a:t>
            </a:r>
            <a:r>
              <a:rPr lang="en-US" sz="2000" dirty="0"/>
              <a:t> </a:t>
            </a:r>
            <a:r>
              <a:rPr lang="en-US" sz="2000" dirty="0" err="1"/>
              <a:t>simulasi</a:t>
            </a:r>
            <a:r>
              <a:rPr lang="en-US" sz="2000" dirty="0"/>
              <a:t> </a:t>
            </a:r>
            <a:r>
              <a:rPr lang="en-US" sz="2000" dirty="0" err="1"/>
              <a:t>investasi</a:t>
            </a:r>
            <a:r>
              <a:rPr lang="en-US" sz="2000" dirty="0"/>
              <a:t> </a:t>
            </a:r>
            <a:r>
              <a:rPr lang="en-US" sz="2000" dirty="0" err="1"/>
              <a:t>jangka</a:t>
            </a:r>
            <a:r>
              <a:rPr lang="en-US" sz="2000" dirty="0"/>
              <a:t> </a:t>
            </a:r>
            <a:r>
              <a:rPr lang="en-US" sz="2000" dirty="0" err="1"/>
              <a:t>panjang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modal </a:t>
            </a:r>
            <a:r>
              <a:rPr lang="en-US" sz="2000" dirty="0" err="1"/>
              <a:t>awal</a:t>
            </a:r>
            <a:r>
              <a:rPr lang="en-US" sz="2000" dirty="0"/>
              <a:t> Rp 20.000.000,00 </a:t>
            </a:r>
            <a:r>
              <a:rPr lang="en-US" sz="2000" dirty="0" err="1"/>
              <a:t>berikut</a:t>
            </a:r>
            <a:r>
              <a:rPr lang="en-US" sz="2000" dirty="0"/>
              <a:t>. </a:t>
            </a:r>
            <a:endParaRPr lang="id-ID" sz="2000" dirty="0"/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7298F87E-AE15-AAB7-689F-DACF11D92E43}"/>
              </a:ext>
            </a:extLst>
          </p:cNvPr>
          <p:cNvSpPr txBox="1">
            <a:spLocks/>
          </p:cNvSpPr>
          <p:nvPr/>
        </p:nvSpPr>
        <p:spPr>
          <a:xfrm>
            <a:off x="541164" y="4064632"/>
            <a:ext cx="4461819" cy="908879"/>
          </a:xfrm>
          <a:prstGeom prst="rect">
            <a:avLst/>
          </a:prstGeom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dirty="0" err="1"/>
              <a:t>Jumlah</a:t>
            </a:r>
            <a:r>
              <a:rPr lang="en-US" sz="2000" dirty="0"/>
              <a:t> </a:t>
            </a:r>
            <a:r>
              <a:rPr lang="en-US" sz="2000" dirty="0" err="1"/>
              <a:t>seluruh</a:t>
            </a:r>
            <a:r>
              <a:rPr lang="en-US" sz="2000" dirty="0"/>
              <a:t> </a:t>
            </a:r>
            <a:r>
              <a:rPr lang="en-US" sz="2000" dirty="0" err="1"/>
              <a:t>bunga</a:t>
            </a:r>
            <a:r>
              <a:rPr lang="en-US" sz="2000" dirty="0"/>
              <a:t>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/>
              <a:t>melampaui</a:t>
            </a:r>
            <a:r>
              <a:rPr lang="en-US" sz="2000" dirty="0"/>
              <a:t> modal </a:t>
            </a:r>
            <a:r>
              <a:rPr lang="en-US" sz="2000" dirty="0" err="1"/>
              <a:t>awalnya</a:t>
            </a:r>
            <a:r>
              <a:rPr lang="en-US" sz="2000" dirty="0"/>
              <a:t> pada </a:t>
            </a:r>
            <a:r>
              <a:rPr lang="en-US" sz="2000" dirty="0" err="1"/>
              <a:t>bulan</a:t>
            </a:r>
            <a:r>
              <a:rPr lang="en-US" sz="2000" dirty="0"/>
              <a:t> </a:t>
            </a:r>
            <a:r>
              <a:rPr lang="en-US" sz="2000" dirty="0" err="1"/>
              <a:t>ke</a:t>
            </a:r>
            <a:r>
              <a:rPr lang="en-US" sz="2000" dirty="0"/>
              <a:t>-…</a:t>
            </a:r>
            <a:endParaRPr lang="id-ID" sz="2000" dirty="0"/>
          </a:p>
        </p:txBody>
      </p:sp>
      <p:sp>
        <p:nvSpPr>
          <p:cNvPr id="17" name="Content Placeholder 6">
            <a:extLst>
              <a:ext uri="{FF2B5EF4-FFF2-40B4-BE49-F238E27FC236}">
                <a16:creationId xmlns:a16="http://schemas.microsoft.com/office/drawing/2014/main" id="{2E0411B8-D209-2963-CBB1-E0691DA3AA49}"/>
              </a:ext>
            </a:extLst>
          </p:cNvPr>
          <p:cNvSpPr txBox="1">
            <a:spLocks/>
          </p:cNvSpPr>
          <p:nvPr/>
        </p:nvSpPr>
        <p:spPr>
          <a:xfrm>
            <a:off x="1578776" y="251729"/>
            <a:ext cx="2386593" cy="466453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dirty="0" err="1"/>
              <a:t>Asah</a:t>
            </a:r>
            <a:r>
              <a:rPr lang="en-US" sz="2133" dirty="0"/>
              <a:t> </a:t>
            </a:r>
            <a:r>
              <a:rPr lang="en-US" sz="2133" dirty="0" err="1"/>
              <a:t>Kemampuan</a:t>
            </a:r>
            <a:endParaRPr lang="id-ID" sz="2133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7FAA3FE-9826-686F-1A5D-8FCAAA604B27}"/>
              </a:ext>
            </a:extLst>
          </p:cNvPr>
          <p:cNvSpPr txBox="1"/>
          <p:nvPr/>
        </p:nvSpPr>
        <p:spPr>
          <a:xfrm>
            <a:off x="5997364" y="6204304"/>
            <a:ext cx="6216650" cy="138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" dirty="0"/>
              <a:t>https://pixabay.com/id/photos/pendidikan-rakyat-sekolah-anak-3189934/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256BE7C6-BF1C-A6EC-4487-D2B772F314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111667"/>
              </p:ext>
            </p:extLst>
          </p:nvPr>
        </p:nvGraphicFramePr>
        <p:xfrm>
          <a:off x="1377585" y="2081139"/>
          <a:ext cx="3362902" cy="170247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29302">
                  <a:extLst>
                    <a:ext uri="{9D8B030D-6E8A-4147-A177-3AD203B41FA5}">
                      <a16:colId xmlns:a16="http://schemas.microsoft.com/office/drawing/2014/main" val="405359450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646754238"/>
                    </a:ext>
                  </a:extLst>
                </a:gridCol>
              </a:tblGrid>
              <a:tr h="425618">
                <a:tc>
                  <a:txBody>
                    <a:bodyPr/>
                    <a:lstStyle/>
                    <a:p>
                      <a:r>
                        <a:rPr lang="en-US" dirty="0" err="1"/>
                        <a:t>Bulan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ke</a:t>
                      </a:r>
                      <a:r>
                        <a:rPr lang="en-US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Modal (Rp)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264296"/>
                  </a:ext>
                </a:extLst>
              </a:tr>
              <a:tr h="425618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20.800.000,00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9327073"/>
                  </a:ext>
                </a:extLst>
              </a:tr>
              <a:tr h="425618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21.632.000,00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7329911"/>
                  </a:ext>
                </a:extLst>
              </a:tr>
              <a:tr h="425618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22.497.280,00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71399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219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7" grpId="0"/>
      <p:bldP spid="14" grpId="0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30F3085-C254-F611-CAD3-017B247A06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642"/>
            <a:ext cx="12192000" cy="6877641"/>
          </a:xfrm>
          <a:prstGeom prst="rect">
            <a:avLst/>
          </a:prstGeom>
        </p:spPr>
      </p:pic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9516468"/>
              </p:ext>
            </p:extLst>
          </p:nvPr>
        </p:nvGraphicFramePr>
        <p:xfrm>
          <a:off x="1070246" y="721863"/>
          <a:ext cx="10945525" cy="54725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176228" y="-10790"/>
            <a:ext cx="3002879" cy="757839"/>
            <a:chOff x="-381000" y="54496"/>
            <a:chExt cx="3221444" cy="568379"/>
          </a:xfrm>
        </p:grpSpPr>
        <p:sp>
          <p:nvSpPr>
            <p:cNvPr id="5" name="Rectangle 4"/>
            <p:cNvSpPr/>
            <p:nvPr/>
          </p:nvSpPr>
          <p:spPr>
            <a:xfrm>
              <a:off x="-360770" y="54496"/>
              <a:ext cx="3201214" cy="561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267" b="1" dirty="0" err="1">
                  <a:solidFill>
                    <a:schemeClr val="bg1"/>
                  </a:solidFill>
                </a:rPr>
                <a:t>Peta</a:t>
              </a:r>
              <a:r>
                <a:rPr lang="en-US" sz="4267" b="1" dirty="0">
                  <a:solidFill>
                    <a:schemeClr val="bg1"/>
                  </a:solidFill>
                </a:rPr>
                <a:t> </a:t>
              </a:r>
              <a:r>
                <a:rPr lang="en-US" sz="4267" b="1" dirty="0" err="1">
                  <a:solidFill>
                    <a:schemeClr val="bg1"/>
                  </a:solidFill>
                </a:rPr>
                <a:t>Konsep</a:t>
              </a:r>
              <a:endParaRPr lang="en-US" sz="4267" b="1" dirty="0">
                <a:solidFill>
                  <a:schemeClr val="bg1"/>
                </a:solidFill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-381000" y="622875"/>
              <a:ext cx="2971800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7345BA1A-ED33-704F-C794-5AB259E90A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1B938A-70DA-179E-D8F0-CA7F85032C92}"/>
              </a:ext>
            </a:extLst>
          </p:cNvPr>
          <p:cNvSpPr txBox="1"/>
          <p:nvPr/>
        </p:nvSpPr>
        <p:spPr>
          <a:xfrm>
            <a:off x="6186341" y="6216316"/>
            <a:ext cx="6188696" cy="138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" dirty="0"/>
              <a:t>https://pixabay.com/id/photos/euro-koin-mata-uang-sen-sen-euro-1353420/</a:t>
            </a:r>
          </a:p>
        </p:txBody>
      </p:sp>
    </p:spTree>
    <p:extLst>
      <p:ext uri="{BB962C8B-B14F-4D97-AF65-F5344CB8AC3E}">
        <p14:creationId xmlns:p14="http://schemas.microsoft.com/office/powerpoint/2010/main" val="291072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DD8351C-B2A4-88AA-ECB2-F1A3C7510B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2" y="-218284"/>
            <a:ext cx="12192000" cy="6883241"/>
          </a:xfrm>
          <a:prstGeom prst="rect">
            <a:avLst/>
          </a:prstGeom>
        </p:spPr>
      </p:pic>
      <p:sp>
        <p:nvSpPr>
          <p:cNvPr id="4" name="Content Placeholder 6"/>
          <p:cNvSpPr txBox="1">
            <a:spLocks/>
          </p:cNvSpPr>
          <p:nvPr/>
        </p:nvSpPr>
        <p:spPr>
          <a:xfrm>
            <a:off x="186563" y="71641"/>
            <a:ext cx="3753717" cy="764939"/>
          </a:xfrm>
          <a:prstGeom prst="rect">
            <a:avLst/>
          </a:prstGeom>
          <a:noFill/>
          <a:ln w="15875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b="1" dirty="0" err="1">
                <a:solidFill>
                  <a:schemeClr val="bg1"/>
                </a:solidFill>
              </a:rPr>
              <a:t>Adalah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penambahan</a:t>
            </a:r>
            <a:r>
              <a:rPr lang="en-US" sz="2000" b="1" dirty="0">
                <a:solidFill>
                  <a:schemeClr val="bg1"/>
                </a:solidFill>
              </a:rPr>
              <a:t> modal </a:t>
            </a:r>
            <a:r>
              <a:rPr lang="en-US" sz="2000" b="1" dirty="0" err="1">
                <a:solidFill>
                  <a:schemeClr val="bg1"/>
                </a:solidFill>
              </a:rPr>
              <a:t>pokok</a:t>
            </a:r>
            <a:r>
              <a:rPr lang="en-US" sz="2000" b="1" dirty="0">
                <a:solidFill>
                  <a:schemeClr val="bg1"/>
                </a:solidFill>
              </a:rPr>
              <a:t> yang </a:t>
            </a:r>
            <a:r>
              <a:rPr lang="en-US" sz="2000" b="1" dirty="0" err="1">
                <a:solidFill>
                  <a:schemeClr val="bg1"/>
                </a:solidFill>
              </a:rPr>
              <a:t>dihitung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berdasarkan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persentase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suku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bunga</a:t>
            </a:r>
            <a:r>
              <a:rPr lang="en-US" sz="2000" b="1" dirty="0">
                <a:solidFill>
                  <a:schemeClr val="bg1"/>
                </a:solidFill>
              </a:rPr>
              <a:t> dan lama </a:t>
            </a:r>
            <a:r>
              <a:rPr lang="en-US" sz="2000" b="1" dirty="0" err="1">
                <a:solidFill>
                  <a:schemeClr val="bg1"/>
                </a:solidFill>
              </a:rPr>
              <a:t>waktu</a:t>
            </a:r>
            <a:r>
              <a:rPr lang="en-US" sz="2000" b="1" dirty="0">
                <a:solidFill>
                  <a:schemeClr val="bg1"/>
                </a:solidFill>
              </a:rPr>
              <a:t> modal </a:t>
            </a:r>
            <a:r>
              <a:rPr lang="en-US" sz="2000" b="1" dirty="0" err="1">
                <a:solidFill>
                  <a:schemeClr val="bg1"/>
                </a:solidFill>
              </a:rPr>
              <a:t>pokok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tersebut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diinvestasikan</a:t>
            </a:r>
            <a:r>
              <a:rPr lang="en-US" sz="2000" b="1" dirty="0">
                <a:solidFill>
                  <a:schemeClr val="bg1"/>
                </a:solidFill>
              </a:rPr>
              <a:t>. </a:t>
            </a:r>
            <a:endParaRPr lang="id-ID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9A696C9-A635-A4F4-F70D-82313C9D4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D33C35B4-FD7B-F07B-79C2-1F9F7F76F083}"/>
                  </a:ext>
                </a:extLst>
              </p:cNvPr>
              <p:cNvSpPr/>
              <p:nvPr/>
            </p:nvSpPr>
            <p:spPr>
              <a:xfrm>
                <a:off x="4304710" y="5066530"/>
                <a:ext cx="4128283" cy="14785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>
                    <a:solidFill>
                      <a:schemeClr val="bg1"/>
                    </a:solidFill>
                  </a:rPr>
                  <a:t>B= </a:t>
                </a:r>
                <a:r>
                  <a:rPr lang="en-US" sz="2000" b="1" dirty="0" err="1">
                    <a:solidFill>
                      <a:schemeClr val="bg1"/>
                    </a:solidFill>
                  </a:rPr>
                  <a:t>Besar</a:t>
                </a:r>
                <a:r>
                  <a:rPr lang="en-US" sz="20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b="1" dirty="0" err="1">
                    <a:solidFill>
                      <a:schemeClr val="bg1"/>
                    </a:solidFill>
                  </a:rPr>
                  <a:t>bunga</a:t>
                </a:r>
                <a:endParaRPr lang="en-US" sz="2000" b="1" dirty="0">
                  <a:solidFill>
                    <a:schemeClr val="bg1"/>
                  </a:solidFill>
                </a:endParaRP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𝑴</m:t>
                        </m:r>
                      </m:e>
                      <m:sub>
                        <m:r>
                          <a:rPr lang="en-US" sz="2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𝒐</m:t>
                        </m:r>
                      </m:sub>
                    </m:sSub>
                  </m:oMath>
                </a14:m>
                <a:r>
                  <a:rPr lang="en-US" sz="2000" b="1" dirty="0">
                    <a:solidFill>
                      <a:schemeClr val="bg1"/>
                    </a:solidFill>
                  </a:rPr>
                  <a:t>= Modal </a:t>
                </a:r>
                <a:r>
                  <a:rPr lang="en-US" sz="2000" b="1" dirty="0" err="1">
                    <a:solidFill>
                      <a:schemeClr val="bg1"/>
                    </a:solidFill>
                  </a:rPr>
                  <a:t>awal</a:t>
                </a:r>
                <a:endParaRPr lang="en-US" sz="2000" b="1" dirty="0">
                  <a:solidFill>
                    <a:schemeClr val="bg1"/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𝒊</m:t>
                      </m:r>
                      <m:r>
                        <a:rPr lang="en-US" sz="20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𝐬𝐮𝐤𝐮</m:t>
                      </m:r>
                      <m:r>
                        <a:rPr lang="en-US" sz="20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𝐛𝐮𝐧𝐠𝐚</m:t>
                      </m:r>
                      <m:r>
                        <a:rPr lang="en-US" sz="20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sz="20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𝐝𝐚𝐥𝐚𝐦</m:t>
                      </m:r>
                      <m:r>
                        <a:rPr lang="en-US" sz="20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%)</m:t>
                      </m:r>
                    </m:oMath>
                  </m:oMathPara>
                </a14:m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D33C35B4-FD7B-F07B-79C2-1F9F7F76F08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4710" y="5066530"/>
                <a:ext cx="4128283" cy="147853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Graphic 11" descr="Line arrow Straight">
            <a:extLst>
              <a:ext uri="{FF2B5EF4-FFF2-40B4-BE49-F238E27FC236}">
                <a16:creationId xmlns:a16="http://schemas.microsoft.com/office/drawing/2014/main" id="{B059DE5C-BA37-0F20-34C1-D3E29472DA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13722" y="45984"/>
            <a:ext cx="914400" cy="914400"/>
          </a:xfrm>
          <a:prstGeom prst="rect">
            <a:avLst/>
          </a:prstGeom>
        </p:spPr>
      </p:pic>
      <p:sp>
        <p:nvSpPr>
          <p:cNvPr id="2" name="Rectangle: Beveled 1"/>
          <p:cNvSpPr/>
          <p:nvPr/>
        </p:nvSpPr>
        <p:spPr>
          <a:xfrm>
            <a:off x="4794805" y="193043"/>
            <a:ext cx="2997266" cy="620282"/>
          </a:xfrm>
          <a:prstGeom prst="bevel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dirty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rPr>
              <a:t>BUNGA</a:t>
            </a:r>
          </a:p>
        </p:txBody>
      </p:sp>
      <p:pic>
        <p:nvPicPr>
          <p:cNvPr id="13" name="Graphic 12" descr="Line arrow Straight">
            <a:extLst>
              <a:ext uri="{FF2B5EF4-FFF2-40B4-BE49-F238E27FC236}">
                <a16:creationId xmlns:a16="http://schemas.microsoft.com/office/drawing/2014/main" id="{F6C5F413-B766-E0AF-318A-540B12C90A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0800000">
            <a:off x="7618272" y="24404"/>
            <a:ext cx="914400" cy="9144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C7BA03C-B67C-3507-DB4D-CBAE35D8A532}"/>
              </a:ext>
            </a:extLst>
          </p:cNvPr>
          <p:cNvSpPr txBox="1"/>
          <p:nvPr/>
        </p:nvSpPr>
        <p:spPr>
          <a:xfrm>
            <a:off x="8958306" y="278817"/>
            <a:ext cx="18102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solidFill>
                  <a:schemeClr val="bg1"/>
                </a:solidFill>
              </a:rPr>
              <a:t>Terbagi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dua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8" name="Graphic 17" descr="Arrow Straight">
            <a:extLst>
              <a:ext uri="{FF2B5EF4-FFF2-40B4-BE49-F238E27FC236}">
                <a16:creationId xmlns:a16="http://schemas.microsoft.com/office/drawing/2014/main" id="{B07C6BD5-E7C7-AB9B-931F-9076447042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263723">
            <a:off x="8641264" y="879427"/>
            <a:ext cx="1576683" cy="758299"/>
          </a:xfrm>
          <a:prstGeom prst="rect">
            <a:avLst/>
          </a:prstGeom>
        </p:spPr>
      </p:pic>
      <p:pic>
        <p:nvPicPr>
          <p:cNvPr id="19" name="Graphic 18" descr="Arrow Straight">
            <a:extLst>
              <a:ext uri="{FF2B5EF4-FFF2-40B4-BE49-F238E27FC236}">
                <a16:creationId xmlns:a16="http://schemas.microsoft.com/office/drawing/2014/main" id="{BAC7D77C-E011-13D3-C458-0E80132E55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3454171">
            <a:off x="9567162" y="839704"/>
            <a:ext cx="1679536" cy="75829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FE044B6-D583-A267-04F5-BC9127A3933D}"/>
              </a:ext>
            </a:extLst>
          </p:cNvPr>
          <p:cNvSpPr txBox="1"/>
          <p:nvPr/>
        </p:nvSpPr>
        <p:spPr>
          <a:xfrm>
            <a:off x="8200961" y="1837467"/>
            <a:ext cx="18102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Bunga </a:t>
            </a:r>
            <a:r>
              <a:rPr lang="en-US" sz="2000" b="1" dirty="0" err="1">
                <a:solidFill>
                  <a:schemeClr val="bg1"/>
                </a:solidFill>
              </a:rPr>
              <a:t>simpanan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8D0D1ED-F326-0BCA-080E-A7244E306F94}"/>
              </a:ext>
            </a:extLst>
          </p:cNvPr>
          <p:cNvSpPr txBox="1"/>
          <p:nvPr/>
        </p:nvSpPr>
        <p:spPr>
          <a:xfrm>
            <a:off x="10161973" y="1769323"/>
            <a:ext cx="18102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Bunga </a:t>
            </a:r>
            <a:r>
              <a:rPr lang="en-US" sz="2000" b="1" dirty="0" err="1">
                <a:solidFill>
                  <a:schemeClr val="bg1"/>
                </a:solidFill>
              </a:rPr>
              <a:t>Pinjaman</a:t>
            </a:r>
            <a:endParaRPr lang="en-US" sz="18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90D82B0-9AFE-D579-CAFE-57651A23DF28}"/>
                  </a:ext>
                </a:extLst>
              </p:cNvPr>
              <p:cNvSpPr txBox="1"/>
              <p:nvPr/>
            </p:nvSpPr>
            <p:spPr>
              <a:xfrm>
                <a:off x="5165131" y="4544698"/>
                <a:ext cx="2407442" cy="578882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90D82B0-9AFE-D579-CAFE-57651A23DF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5131" y="4544698"/>
                <a:ext cx="2407442" cy="578882"/>
              </a:xfrm>
              <a:prstGeom prst="round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5944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2" grpId="0" animBg="1"/>
      <p:bldP spid="15" grpId="0"/>
      <p:bldP spid="20" grpId="0"/>
      <p:bldP spid="21" grpId="0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866E1A-7CFD-88EE-DAD0-98D2A76FB4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988" y="0"/>
            <a:ext cx="12346888" cy="6858000"/>
          </a:xfrm>
          <a:prstGeom prst="rect">
            <a:avLst/>
          </a:prstGeom>
        </p:spPr>
      </p:pic>
      <p:sp>
        <p:nvSpPr>
          <p:cNvPr id="4" name="Content Placeholder 6"/>
          <p:cNvSpPr txBox="1">
            <a:spLocks/>
          </p:cNvSpPr>
          <p:nvPr/>
        </p:nvSpPr>
        <p:spPr>
          <a:xfrm>
            <a:off x="1891056" y="2584704"/>
            <a:ext cx="5578636" cy="784493"/>
          </a:xfrm>
          <a:prstGeom prst="rect">
            <a:avLst/>
          </a:prstGeom>
          <a:noFill/>
          <a:ln w="15875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Bunga </a:t>
            </a:r>
            <a:r>
              <a:rPr lang="en-US" sz="2400" b="1" dirty="0" err="1"/>
              <a:t>majemuk</a:t>
            </a:r>
            <a:endParaRPr lang="en-US" sz="2400" b="1" dirty="0"/>
          </a:p>
          <a:p>
            <a:pPr marL="0" indent="0">
              <a:buNone/>
            </a:pPr>
            <a:r>
              <a:rPr lang="en-US" sz="2400" b="1" dirty="0" err="1"/>
              <a:t>jumlah</a:t>
            </a:r>
            <a:r>
              <a:rPr lang="en-US" sz="2400" b="1" dirty="0"/>
              <a:t> </a:t>
            </a:r>
            <a:r>
              <a:rPr lang="en-US" sz="2400" b="1" dirty="0" err="1"/>
              <a:t>bunga</a:t>
            </a:r>
            <a:r>
              <a:rPr lang="en-US" sz="2400" b="1" dirty="0"/>
              <a:t> pada </a:t>
            </a:r>
            <a:r>
              <a:rPr lang="en-US" sz="2400" b="1" dirty="0" err="1"/>
              <a:t>tiap</a:t>
            </a:r>
            <a:r>
              <a:rPr lang="en-US" sz="2400" b="1" dirty="0"/>
              <a:t> </a:t>
            </a:r>
            <a:r>
              <a:rPr lang="en-US" sz="2400" b="1" dirty="0" err="1"/>
              <a:t>periode</a:t>
            </a:r>
            <a:endParaRPr lang="en-US" sz="2400" b="1" dirty="0"/>
          </a:p>
          <a:p>
            <a:pPr marL="0" indent="0">
              <a:buNone/>
            </a:pPr>
            <a:r>
              <a:rPr lang="en-US" sz="2400" b="1" dirty="0" err="1"/>
              <a:t>tidak</a:t>
            </a:r>
            <a:r>
              <a:rPr lang="en-US" sz="2400" b="1" dirty="0"/>
              <a:t> </a:t>
            </a:r>
            <a:r>
              <a:rPr lang="en-US" sz="2400" b="1" dirty="0" err="1"/>
              <a:t>sama</a:t>
            </a:r>
            <a:r>
              <a:rPr lang="en-US" sz="2400" b="1" dirty="0"/>
              <a:t>. </a:t>
            </a:r>
            <a:endParaRPr lang="id-ID" sz="24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9A696C9-A635-A4F4-F70D-82313C9D41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2" name="Rectangle: Rounded Corners 1"/>
          <p:cNvSpPr/>
          <p:nvPr/>
        </p:nvSpPr>
        <p:spPr>
          <a:xfrm>
            <a:off x="3088343" y="32551"/>
            <a:ext cx="6015314" cy="928622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>
                <a:solidFill>
                  <a:schemeClr val="tx1"/>
                </a:solidFill>
                <a:latin typeface="Trebuchet MS" pitchFamily="34" charset="0"/>
              </a:rPr>
              <a:t>BUNGA TUNGGAL DAN MAJEMUK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8F7BDF-DD93-0442-A6C7-BCF6CDDE1C5F}"/>
              </a:ext>
            </a:extLst>
          </p:cNvPr>
          <p:cNvSpPr txBox="1"/>
          <p:nvPr/>
        </p:nvSpPr>
        <p:spPr>
          <a:xfrm>
            <a:off x="-65988" y="2172481"/>
            <a:ext cx="18519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n-US" sz="2400" b="1" dirty="0" err="1"/>
              <a:t>Perbedaan</a:t>
            </a:r>
            <a:r>
              <a:rPr lang="en-US" sz="2400" b="1" dirty="0"/>
              <a:t>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CDB461-858C-6FEB-9716-DB9636F48AE3}"/>
              </a:ext>
            </a:extLst>
          </p:cNvPr>
          <p:cNvSpPr txBox="1"/>
          <p:nvPr/>
        </p:nvSpPr>
        <p:spPr>
          <a:xfrm>
            <a:off x="1891056" y="1155753"/>
            <a:ext cx="42164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b="1" dirty="0"/>
              <a:t>Bunga </a:t>
            </a:r>
            <a:r>
              <a:rPr lang="en-US" sz="2400" b="1" dirty="0" err="1"/>
              <a:t>tunggal</a:t>
            </a:r>
            <a:endParaRPr lang="en-US" sz="2400" b="1" dirty="0"/>
          </a:p>
          <a:p>
            <a:pPr marL="0" indent="0">
              <a:buNone/>
            </a:pPr>
            <a:r>
              <a:rPr lang="en-US" sz="2400" b="1" dirty="0" err="1"/>
              <a:t>besar</a:t>
            </a:r>
            <a:r>
              <a:rPr lang="en-US" sz="2400" b="1" dirty="0"/>
              <a:t> </a:t>
            </a:r>
            <a:r>
              <a:rPr lang="en-US" sz="2400" b="1" dirty="0" err="1"/>
              <a:t>bunga</a:t>
            </a:r>
            <a:r>
              <a:rPr lang="en-US" sz="2400" b="1" dirty="0"/>
              <a:t> </a:t>
            </a:r>
            <a:r>
              <a:rPr lang="en-US" sz="2400" b="1" dirty="0" err="1"/>
              <a:t>tiap</a:t>
            </a:r>
            <a:r>
              <a:rPr lang="en-US" sz="2400" b="1" dirty="0"/>
              <a:t> </a:t>
            </a:r>
            <a:r>
              <a:rPr lang="en-US" sz="2400" b="1" dirty="0" err="1"/>
              <a:t>periode</a:t>
            </a:r>
            <a:r>
              <a:rPr lang="en-US" sz="2400" b="1" dirty="0"/>
              <a:t> </a:t>
            </a:r>
            <a:r>
              <a:rPr lang="en-US" sz="2400" b="1" dirty="0" err="1"/>
              <a:t>sama</a:t>
            </a:r>
            <a:r>
              <a:rPr lang="en-US" sz="2400" b="1" dirty="0"/>
              <a:t> </a:t>
            </a:r>
          </a:p>
        </p:txBody>
      </p:sp>
      <p:pic>
        <p:nvPicPr>
          <p:cNvPr id="13" name="Graphic 12" descr="Line arrow Clockwise curve">
            <a:extLst>
              <a:ext uri="{FF2B5EF4-FFF2-40B4-BE49-F238E27FC236}">
                <a16:creationId xmlns:a16="http://schemas.microsoft.com/office/drawing/2014/main" id="{8561BF19-E488-FB66-0F1F-8058FABF60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3520212">
            <a:off x="1031051" y="1326817"/>
            <a:ext cx="914400" cy="914400"/>
          </a:xfrm>
          <a:prstGeom prst="rect">
            <a:avLst/>
          </a:prstGeom>
        </p:spPr>
      </p:pic>
      <p:pic>
        <p:nvPicPr>
          <p:cNvPr id="15" name="Graphic 14" descr="Line arrow Clockwise curve">
            <a:extLst>
              <a:ext uri="{FF2B5EF4-FFF2-40B4-BE49-F238E27FC236}">
                <a16:creationId xmlns:a16="http://schemas.microsoft.com/office/drawing/2014/main" id="{1BE84DAB-F56A-1B1C-4F4F-6C8DCDD94B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6790104" flipH="1">
            <a:off x="961522" y="2683780"/>
            <a:ext cx="1055763" cy="917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7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9D40A97-92B6-3775-EDAE-E74D55BA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A696C9-A635-A4F4-F70D-82313C9D4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2" name="Rectangle: Rounded Corners 1"/>
          <p:cNvSpPr/>
          <p:nvPr/>
        </p:nvSpPr>
        <p:spPr>
          <a:xfrm>
            <a:off x="296911" y="229239"/>
            <a:ext cx="3038377" cy="385485"/>
          </a:xfrm>
          <a:prstGeom prst="roundRect">
            <a:avLst/>
          </a:prstGeom>
          <a:solidFill>
            <a:srgbClr val="3998AB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>
                <a:solidFill>
                  <a:schemeClr val="bg1"/>
                </a:solidFill>
                <a:latin typeface="Trebuchet MS" pitchFamily="34" charset="0"/>
              </a:rPr>
              <a:t>BUNGA TUNGGAL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99A44AA8-2E48-9433-DACF-88ED28E2F7A7}"/>
                  </a:ext>
                </a:extLst>
              </p:cNvPr>
              <p:cNvSpPr/>
              <p:nvPr/>
            </p:nvSpPr>
            <p:spPr>
              <a:xfrm>
                <a:off x="296911" y="1808167"/>
                <a:ext cx="3820335" cy="14843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r>
                  <a:rPr lang="en-US" sz="2500" b="1" dirty="0">
                    <a:solidFill>
                      <a:schemeClr val="accent5">
                        <a:lumMod val="50000"/>
                      </a:schemeClr>
                    </a:solidFill>
                  </a:rPr>
                  <a:t>Modal </a:t>
                </a:r>
                <a:r>
                  <a:rPr lang="en-US" sz="25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akhir</a:t>
                </a:r>
                <a:r>
                  <a:rPr lang="en-US" sz="25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5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setelah</a:t>
                </a:r>
                <a:r>
                  <a:rPr lang="en-US" sz="25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5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diinvestasikan</a:t>
                </a:r>
                <a:endParaRPr lang="en-US" sz="2500" b="1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r>
                  <a:rPr lang="en-US" sz="25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5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selama</a:t>
                </a:r>
                <a:r>
                  <a:rPr lang="en-US" sz="25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500" b="1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sz="25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5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periode</a:t>
                </a:r>
                <a:r>
                  <a:rPr lang="en-US" sz="2500" b="1" dirty="0">
                    <a:solidFill>
                      <a:schemeClr val="accent5">
                        <a:lumMod val="50000"/>
                      </a:schemeClr>
                    </a:solidFill>
                  </a:rPr>
                  <a:t>:</a:t>
                </a: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99A44AA8-2E48-9433-DACF-88ED28E2F7A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911" y="1808167"/>
                <a:ext cx="3820335" cy="1484378"/>
              </a:xfrm>
              <a:prstGeom prst="rect">
                <a:avLst/>
              </a:prstGeom>
              <a:blipFill>
                <a:blip r:embed="rId5"/>
                <a:stretch>
                  <a:fillRect l="-2716" b="-1440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E202D664-2EC9-AB3A-0854-51BD2AECFBAC}"/>
              </a:ext>
            </a:extLst>
          </p:cNvPr>
          <p:cNvSpPr txBox="1"/>
          <p:nvPr/>
        </p:nvSpPr>
        <p:spPr>
          <a:xfrm>
            <a:off x="203200" y="692231"/>
            <a:ext cx="381034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chemeClr val="accent5">
                    <a:lumMod val="50000"/>
                  </a:schemeClr>
                </a:solidFill>
              </a:rPr>
              <a:t>Besar </a:t>
            </a:r>
            <a:r>
              <a:rPr lang="en-US" sz="2500" b="1" dirty="0" err="1">
                <a:solidFill>
                  <a:schemeClr val="accent5">
                    <a:lumMod val="50000"/>
                  </a:schemeClr>
                </a:solidFill>
              </a:rPr>
              <a:t>bunga</a:t>
            </a:r>
            <a:r>
              <a:rPr lang="en-US" sz="2500" b="1" dirty="0">
                <a:solidFill>
                  <a:schemeClr val="accent5">
                    <a:lumMod val="50000"/>
                  </a:schemeClr>
                </a:solidFill>
              </a:rPr>
              <a:t> pada </a:t>
            </a:r>
            <a:r>
              <a:rPr lang="en-US" sz="2500" b="1" dirty="0" err="1">
                <a:solidFill>
                  <a:schemeClr val="accent5">
                    <a:lumMod val="50000"/>
                  </a:schemeClr>
                </a:solidFill>
              </a:rPr>
              <a:t>periode</a:t>
            </a:r>
            <a:r>
              <a:rPr lang="en-US" sz="25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500" b="1" dirty="0" err="1">
                <a:solidFill>
                  <a:schemeClr val="accent5">
                    <a:lumMod val="50000"/>
                  </a:schemeClr>
                </a:solidFill>
              </a:rPr>
              <a:t>ke</a:t>
            </a:r>
            <a:r>
              <a:rPr lang="en-US" sz="2500" b="1" dirty="0">
                <a:solidFill>
                  <a:schemeClr val="accent5">
                    <a:lumMod val="50000"/>
                  </a:schemeClr>
                </a:solidFill>
              </a:rPr>
              <a:t>-n: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11A3F6B-ADF4-A54F-FA58-D75A3E1C8E69}"/>
                  </a:ext>
                </a:extLst>
              </p:cNvPr>
              <p:cNvSpPr txBox="1"/>
              <p:nvPr/>
            </p:nvSpPr>
            <p:spPr>
              <a:xfrm>
                <a:off x="3794732" y="2918783"/>
                <a:ext cx="4774852" cy="249299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algn="ctr"/>
                <a:endParaRPr lang="en-US" sz="2400" b="1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algn="ctr"/>
                <a:r>
                  <a:rPr lang="en-US" sz="2400" b="1" dirty="0">
                    <a:solidFill>
                      <a:srgbClr val="3998AB"/>
                    </a:solidFill>
                  </a:rPr>
                  <a:t>Dengan:</a:t>
                </a:r>
              </a:p>
              <a:p>
                <a:pPr algn="ctr"/>
                <a:r>
                  <a:rPr lang="en-US" sz="2400" b="1" dirty="0">
                    <a:solidFill>
                      <a:srgbClr val="3998AB"/>
                    </a:solidFill>
                  </a:rPr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solidFill>
                              <a:srgbClr val="3998A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rgbClr val="3998AB"/>
                            </a:solidFill>
                            <a:latin typeface="Cambria Math" panose="02040503050406030204" pitchFamily="18" charset="0"/>
                          </a:rPr>
                          <m:t>𝑴</m:t>
                        </m:r>
                      </m:e>
                      <m:sub>
                        <m:r>
                          <a:rPr lang="en-US" sz="2400" b="1" i="1">
                            <a:solidFill>
                              <a:srgbClr val="3998AB"/>
                            </a:solidFill>
                            <a:latin typeface="Cambria Math" panose="02040503050406030204" pitchFamily="18" charset="0"/>
                          </a:rPr>
                          <m:t>𝒐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3998AB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3998AB"/>
                        </a:solidFill>
                        <a:latin typeface="Cambria Math" panose="02040503050406030204" pitchFamily="18" charset="0"/>
                      </a:rPr>
                      <m:t>𝑴𝒐𝒅𝒂𝒍</m:t>
                    </m:r>
                    <m:r>
                      <a:rPr lang="en-US" sz="2400" b="1" i="1" smtClean="0">
                        <a:solidFill>
                          <a:srgbClr val="3998AB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1" i="1" smtClean="0">
                        <a:solidFill>
                          <a:srgbClr val="3998AB"/>
                        </a:solidFill>
                        <a:latin typeface="Cambria Math" panose="02040503050406030204" pitchFamily="18" charset="0"/>
                      </a:rPr>
                      <m:t>𝒂𝒘𝒂𝒍</m:t>
                    </m:r>
                    <m:r>
                      <a:rPr lang="en-US" sz="2400" b="1" i="1" smtClean="0">
                        <a:solidFill>
                          <a:srgbClr val="3998AB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2400" b="1" dirty="0">
                  <a:solidFill>
                    <a:srgbClr val="3998AB"/>
                  </a:solidFill>
                </a:endParaRPr>
              </a:p>
              <a:p>
                <a:pPr algn="ctr"/>
                <a:r>
                  <a:rPr lang="en-US" sz="2400" b="1" dirty="0">
                    <a:solidFill>
                      <a:srgbClr val="3998AB"/>
                    </a:solidFill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3998AB"/>
                        </a:solidFill>
                        <a:latin typeface="Cambria Math" panose="02040503050406030204" pitchFamily="18" charset="0"/>
                      </a:rPr>
                      <m:t>𝒏</m:t>
                    </m:r>
                    <m:r>
                      <a:rPr lang="en-US" sz="2400" b="1" i="1" smtClean="0">
                        <a:solidFill>
                          <a:srgbClr val="3998AB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3998AB"/>
                        </a:solidFill>
                        <a:latin typeface="Cambria Math" panose="02040503050406030204" pitchFamily="18" charset="0"/>
                      </a:rPr>
                      <m:t>𝒃𝒂𝒏𝒚𝒂𝒌</m:t>
                    </m:r>
                    <m:r>
                      <a:rPr lang="en-US" sz="2400" b="1" i="1" smtClean="0">
                        <a:solidFill>
                          <a:srgbClr val="3998AB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1" i="1" smtClean="0">
                        <a:solidFill>
                          <a:srgbClr val="3998AB"/>
                        </a:solidFill>
                        <a:latin typeface="Cambria Math" panose="02040503050406030204" pitchFamily="18" charset="0"/>
                      </a:rPr>
                      <m:t>𝒑𝒆𝒓𝒊𝒐𝒅𝒆</m:t>
                    </m:r>
                  </m:oMath>
                </a14:m>
                <a:endParaRPr lang="en-US" sz="2400" b="1" dirty="0">
                  <a:solidFill>
                    <a:srgbClr val="3998AB"/>
                  </a:solidFill>
                </a:endParaRPr>
              </a:p>
              <a:p>
                <a:pPr algn="ctr"/>
                <a:r>
                  <a:rPr lang="en-US" sz="2400" b="1" dirty="0">
                    <a:solidFill>
                      <a:srgbClr val="3998AB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3998AB"/>
                        </a:solidFill>
                        <a:latin typeface="Cambria Math" panose="02040503050406030204" pitchFamily="18" charset="0"/>
                      </a:rPr>
                      <m:t>𝒊</m:t>
                    </m:r>
                    <m:r>
                      <a:rPr lang="en-US" sz="2400" b="1" i="1" smtClean="0">
                        <a:solidFill>
                          <a:srgbClr val="3998AB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3998AB"/>
                        </a:solidFill>
                        <a:latin typeface="Cambria Math" panose="02040503050406030204" pitchFamily="18" charset="0"/>
                      </a:rPr>
                      <m:t>𝒔𝒖𝒌𝒖</m:t>
                    </m:r>
                    <m:r>
                      <a:rPr lang="en-US" sz="2400" b="1" i="1" smtClean="0">
                        <a:solidFill>
                          <a:srgbClr val="3998AB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1" i="1" smtClean="0">
                        <a:solidFill>
                          <a:srgbClr val="3998AB"/>
                        </a:solidFill>
                        <a:latin typeface="Cambria Math" panose="02040503050406030204" pitchFamily="18" charset="0"/>
                      </a:rPr>
                      <m:t>𝒃𝒖𝒏𝒈𝒂</m:t>
                    </m:r>
                  </m:oMath>
                </a14:m>
                <a:endParaRPr lang="en-US" sz="2400" b="1" dirty="0">
                  <a:solidFill>
                    <a:srgbClr val="3998AB"/>
                  </a:solidFill>
                </a:endParaRPr>
              </a:p>
              <a:p>
                <a:endParaRPr lang="en-US" sz="1800" b="1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endParaRPr lang="en-US" sz="1800" b="1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11A3F6B-ADF4-A54F-FA58-D75A3E1C8E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4732" y="2918783"/>
                <a:ext cx="4774852" cy="249299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B90DE99-0A69-B6BC-DFDA-70F3AECC5ECC}"/>
                  </a:ext>
                </a:extLst>
              </p:cNvPr>
              <p:cNvSpPr txBox="1"/>
              <p:nvPr/>
            </p:nvSpPr>
            <p:spPr>
              <a:xfrm>
                <a:off x="355775" y="1631513"/>
                <a:ext cx="1955800" cy="369332"/>
              </a:xfrm>
              <a:prstGeom prst="rect">
                <a:avLst/>
              </a:prstGeom>
              <a:solidFill>
                <a:srgbClr val="3998AB"/>
              </a:solidFill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𝑩</m:t>
                          </m:r>
                        </m:e>
                        <m:sub>
                          <m: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sz="18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𝒐</m:t>
                          </m:r>
                        </m:sub>
                      </m:sSub>
                      <m:r>
                        <a:rPr lang="en-US" sz="18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𝒊</m:t>
                      </m:r>
                    </m:oMath>
                  </m:oMathPara>
                </a14:m>
                <a:endParaRPr lang="en-US" sz="18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B90DE99-0A69-B6BC-DFDA-70F3AECC5E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775" y="1631513"/>
                <a:ext cx="1955800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393323C-184A-8F6D-8F9B-0380BAA317C9}"/>
                  </a:ext>
                </a:extLst>
              </p:cNvPr>
              <p:cNvSpPr txBox="1"/>
              <p:nvPr/>
            </p:nvSpPr>
            <p:spPr>
              <a:xfrm>
                <a:off x="355775" y="3565456"/>
                <a:ext cx="2476500" cy="369332"/>
              </a:xfrm>
              <a:prstGeom prst="rect">
                <a:avLst/>
              </a:prstGeom>
              <a:solidFill>
                <a:srgbClr val="3998AB"/>
              </a:solidFill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sz="18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𝒐</m:t>
                          </m:r>
                        </m:sub>
                      </m:sSub>
                      <m:r>
                        <a:rPr lang="en-US" sz="18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8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18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8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n-US" sz="18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𝒊</m:t>
                      </m:r>
                      <m:r>
                        <a:rPr lang="en-US" sz="18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) </m:t>
                      </m:r>
                    </m:oMath>
                  </m:oMathPara>
                </a14:m>
                <a:endParaRPr lang="en-US" sz="18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393323C-184A-8F6D-8F9B-0380BAA317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775" y="3565456"/>
                <a:ext cx="2476500" cy="369332"/>
              </a:xfrm>
              <a:prstGeom prst="rect">
                <a:avLst/>
              </a:prstGeom>
              <a:blipFill>
                <a:blip r:embed="rId8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6985364-D68D-0382-676C-781FDCD62CA0}"/>
              </a:ext>
            </a:extLst>
          </p:cNvPr>
          <p:cNvSpPr/>
          <p:nvPr/>
        </p:nvSpPr>
        <p:spPr>
          <a:xfrm>
            <a:off x="8636867" y="234363"/>
            <a:ext cx="3038377" cy="385485"/>
          </a:xfrm>
          <a:prstGeom prst="roundRect">
            <a:avLst/>
          </a:prstGeom>
          <a:solidFill>
            <a:srgbClr val="3998AB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>
                <a:solidFill>
                  <a:schemeClr val="bg1"/>
                </a:solidFill>
                <a:latin typeface="Trebuchet MS" pitchFamily="34" charset="0"/>
              </a:rPr>
              <a:t>BUNGA MAJEMUK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822C84-CDC1-5813-9ECA-1223710E1937}"/>
              </a:ext>
            </a:extLst>
          </p:cNvPr>
          <p:cNvSpPr txBox="1"/>
          <p:nvPr/>
        </p:nvSpPr>
        <p:spPr>
          <a:xfrm>
            <a:off x="8574394" y="769203"/>
            <a:ext cx="36518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chemeClr val="accent5">
                    <a:lumMod val="50000"/>
                  </a:schemeClr>
                </a:solidFill>
              </a:rPr>
              <a:t>Besar </a:t>
            </a:r>
            <a:r>
              <a:rPr lang="en-US" sz="2500" b="1" dirty="0" err="1">
                <a:solidFill>
                  <a:schemeClr val="accent5">
                    <a:lumMod val="50000"/>
                  </a:schemeClr>
                </a:solidFill>
              </a:rPr>
              <a:t>bunga</a:t>
            </a:r>
            <a:r>
              <a:rPr lang="en-US" sz="2500" b="1" dirty="0">
                <a:solidFill>
                  <a:schemeClr val="accent5">
                    <a:lumMod val="50000"/>
                  </a:schemeClr>
                </a:solidFill>
              </a:rPr>
              <a:t> pada </a:t>
            </a:r>
            <a:r>
              <a:rPr lang="en-US" sz="2500" b="1" dirty="0" err="1">
                <a:solidFill>
                  <a:schemeClr val="accent5">
                    <a:lumMod val="50000"/>
                  </a:schemeClr>
                </a:solidFill>
              </a:rPr>
              <a:t>periode</a:t>
            </a:r>
            <a:r>
              <a:rPr lang="en-US" sz="25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500" b="1" dirty="0" err="1">
                <a:solidFill>
                  <a:schemeClr val="accent5">
                    <a:lumMod val="50000"/>
                  </a:schemeClr>
                </a:solidFill>
              </a:rPr>
              <a:t>ke</a:t>
            </a:r>
            <a:r>
              <a:rPr lang="en-US" sz="2500" b="1" dirty="0">
                <a:solidFill>
                  <a:schemeClr val="accent5">
                    <a:lumMod val="50000"/>
                  </a:schemeClr>
                </a:solidFill>
              </a:rPr>
              <a:t>-n: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66BED49-6FC8-0E06-4CAA-B862647EDD2C}"/>
                  </a:ext>
                </a:extLst>
              </p:cNvPr>
              <p:cNvSpPr txBox="1"/>
              <p:nvPr/>
            </p:nvSpPr>
            <p:spPr>
              <a:xfrm>
                <a:off x="8668576" y="1734238"/>
                <a:ext cx="1955800" cy="369332"/>
              </a:xfrm>
              <a:prstGeom prst="rect">
                <a:avLst/>
              </a:prstGeom>
              <a:solidFill>
                <a:srgbClr val="3998AB"/>
              </a:solidFill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𝑩</m:t>
                          </m:r>
                        </m:e>
                        <m:sub>
                          <m: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sz="18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  <m:r>
                            <a:rPr lang="en-US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18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𝒊</m:t>
                      </m:r>
                    </m:oMath>
                  </m:oMathPara>
                </a14:m>
                <a:endParaRPr lang="en-US" sz="18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66BED49-6FC8-0E06-4CAA-B862647EDD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8576" y="1734238"/>
                <a:ext cx="1955800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F33B1BFE-1CB5-9507-E025-A1364678ACA0}"/>
                  </a:ext>
                </a:extLst>
              </p:cNvPr>
              <p:cNvSpPr txBox="1"/>
              <p:nvPr/>
            </p:nvSpPr>
            <p:spPr>
              <a:xfrm>
                <a:off x="8813887" y="3531442"/>
                <a:ext cx="2476500" cy="369332"/>
              </a:xfrm>
              <a:prstGeom prst="rect">
                <a:avLst/>
              </a:prstGeom>
              <a:solidFill>
                <a:srgbClr val="3998AB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𝒐</m:t>
                          </m:r>
                        </m:sub>
                      </m:sSub>
                      <m:sSup>
                        <m:sSupPr>
                          <m:ctrlPr>
                            <a:rPr lang="en-US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  <m:r>
                                <a:rPr lang="en-US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e>
                          </m:d>
                        </m:e>
                        <m:sup>
                          <m:r>
                            <a:rPr lang="en-US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sup>
                      </m:sSup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F33B1BFE-1CB5-9507-E025-A1364678AC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13887" y="3531442"/>
                <a:ext cx="2476500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92B1FCA2-602D-1ADE-2847-C7A9A202C8C8}"/>
              </a:ext>
            </a:extLst>
          </p:cNvPr>
          <p:cNvSpPr/>
          <p:nvPr/>
        </p:nvSpPr>
        <p:spPr>
          <a:xfrm>
            <a:off x="5748874" y="999879"/>
            <a:ext cx="1037445" cy="919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0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sz="5000" b="1" dirty="0">
                <a:solidFill>
                  <a:schemeClr val="accent5">
                    <a:lumMod val="50000"/>
                  </a:schemeClr>
                </a:solidFill>
              </a:rPr>
              <a:t>VS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72120E3-2AD1-11B3-A216-9F2B8CE7D671}"/>
                  </a:ext>
                </a:extLst>
              </p:cNvPr>
              <p:cNvSpPr txBox="1"/>
              <p:nvPr/>
            </p:nvSpPr>
            <p:spPr>
              <a:xfrm>
                <a:off x="8636867" y="1860613"/>
                <a:ext cx="3212048" cy="16312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endParaRPr lang="en-US" sz="2500" b="1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r>
                  <a:rPr lang="en-US" sz="2500" b="1" dirty="0">
                    <a:solidFill>
                      <a:schemeClr val="accent5">
                        <a:lumMod val="50000"/>
                      </a:schemeClr>
                    </a:solidFill>
                  </a:rPr>
                  <a:t>Modal </a:t>
                </a:r>
                <a:r>
                  <a:rPr lang="en-US" sz="25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akhir</a:t>
                </a:r>
                <a:r>
                  <a:rPr lang="en-US" sz="25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5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setelah</a:t>
                </a:r>
                <a:r>
                  <a:rPr lang="en-US" sz="25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5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diinvestasikan</a:t>
                </a:r>
                <a:endParaRPr lang="en-US" sz="2500" b="1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r>
                  <a:rPr lang="en-US" sz="25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5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selama</a:t>
                </a:r>
                <a:r>
                  <a:rPr lang="en-US" sz="25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500" b="1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sz="2500" b="1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500" b="1" dirty="0" err="1">
                    <a:solidFill>
                      <a:schemeClr val="accent5">
                        <a:lumMod val="50000"/>
                      </a:schemeClr>
                    </a:solidFill>
                  </a:rPr>
                  <a:t>periode</a:t>
                </a:r>
                <a:r>
                  <a:rPr lang="en-US" sz="2500" b="1" dirty="0">
                    <a:solidFill>
                      <a:schemeClr val="accent5">
                        <a:lumMod val="50000"/>
                      </a:schemeClr>
                    </a:solidFill>
                  </a:rPr>
                  <a:t>:</a:t>
                </a: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72120E3-2AD1-11B3-A216-9F2B8CE7D6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6867" y="1860613"/>
                <a:ext cx="3212048" cy="1631216"/>
              </a:xfrm>
              <a:prstGeom prst="rect">
                <a:avLst/>
              </a:prstGeom>
              <a:blipFill>
                <a:blip r:embed="rId11"/>
                <a:stretch>
                  <a:fillRect l="-3226" b="-7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3820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3" grpId="0"/>
      <p:bldP spid="17" grpId="0" animBg="1"/>
      <p:bldP spid="19" grpId="0" animBg="1"/>
      <p:bldP spid="22" grpId="0" animBg="1"/>
      <p:bldP spid="23" grpId="0"/>
      <p:bldP spid="24" grpId="0" animBg="1"/>
      <p:bldP spid="25" grpId="0" animBg="1"/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3CA78E8-362A-A0D5-1B38-63858935B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122" y="2189107"/>
            <a:ext cx="6112878" cy="4075252"/>
          </a:xfrm>
          <a:prstGeom prst="rect">
            <a:avLst/>
          </a:prstGeom>
        </p:spPr>
      </p:pic>
      <p:sp>
        <p:nvSpPr>
          <p:cNvPr id="14" name="Folded Corner 1">
            <a:extLst>
              <a:ext uri="{FF2B5EF4-FFF2-40B4-BE49-F238E27FC236}">
                <a16:creationId xmlns:a16="http://schemas.microsoft.com/office/drawing/2014/main" id="{D5F5165B-81AC-ECB8-7B39-BCDBBE86BB9C}"/>
              </a:ext>
            </a:extLst>
          </p:cNvPr>
          <p:cNvSpPr/>
          <p:nvPr/>
        </p:nvSpPr>
        <p:spPr>
          <a:xfrm>
            <a:off x="9701778" y="147336"/>
            <a:ext cx="2151555" cy="406400"/>
          </a:xfrm>
          <a:prstGeom prst="foldedCorner">
            <a:avLst/>
          </a:prstGeom>
          <a:solidFill>
            <a:srgbClr val="FF99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0340" tIns="50171" rIns="100340" bIns="50171" rtlCol="0" anchor="ctr"/>
          <a:lstStyle/>
          <a:p>
            <a:pPr algn="ctr"/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CONTOH 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5353DA61-8A4F-AE9F-70D1-2E41A514C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36" name="Content Placeholder 6">
            <a:extLst>
              <a:ext uri="{FF2B5EF4-FFF2-40B4-BE49-F238E27FC236}">
                <a16:creationId xmlns:a16="http://schemas.microsoft.com/office/drawing/2014/main" id="{9E4F2BF7-CF5D-300D-2551-2ACE042CEDC2}"/>
              </a:ext>
            </a:extLst>
          </p:cNvPr>
          <p:cNvSpPr txBox="1">
            <a:spLocks/>
          </p:cNvSpPr>
          <p:nvPr/>
        </p:nvSpPr>
        <p:spPr>
          <a:xfrm>
            <a:off x="5243783" y="783159"/>
            <a:ext cx="6609550" cy="1937590"/>
          </a:xfrm>
          <a:prstGeom prst="rect">
            <a:avLst/>
          </a:prstGeom>
          <a:noFill/>
          <a:ln w="15875">
            <a:noFill/>
          </a:ln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dirty="0"/>
              <a:t>Pada </a:t>
            </a:r>
            <a:r>
              <a:rPr lang="en-US" sz="2400" dirty="0" err="1"/>
              <a:t>awal</a:t>
            </a:r>
            <a:r>
              <a:rPr lang="en-US" sz="2400" dirty="0"/>
              <a:t> </a:t>
            </a:r>
            <a:r>
              <a:rPr lang="en-US" sz="2400" dirty="0" err="1"/>
              <a:t>tahun</a:t>
            </a:r>
            <a:r>
              <a:rPr lang="en-US" sz="2400" dirty="0"/>
              <a:t>, </a:t>
            </a:r>
            <a:r>
              <a:rPr lang="en-US" sz="2400" dirty="0" err="1"/>
              <a:t>seseorang</a:t>
            </a:r>
            <a:r>
              <a:rPr lang="en-US" sz="2400" dirty="0"/>
              <a:t> </a:t>
            </a:r>
            <a:r>
              <a:rPr lang="en-US" sz="2400" dirty="0" err="1"/>
              <a:t>menginvestasikan</a:t>
            </a:r>
            <a:r>
              <a:rPr lang="en-US" sz="2400" dirty="0"/>
              <a:t> </a:t>
            </a:r>
            <a:r>
              <a:rPr lang="en-US" sz="2400" dirty="0" err="1"/>
              <a:t>uangnya</a:t>
            </a:r>
            <a:r>
              <a:rPr lang="en-US" sz="2400" dirty="0"/>
              <a:t> </a:t>
            </a:r>
            <a:r>
              <a:rPr lang="en-US" sz="2400" dirty="0" err="1"/>
              <a:t>sebesar</a:t>
            </a:r>
            <a:r>
              <a:rPr lang="en-US" sz="2400" dirty="0"/>
              <a:t> Rp 10.000.000,00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besar</a:t>
            </a:r>
            <a:r>
              <a:rPr lang="en-US" sz="2400" dirty="0"/>
              <a:t> </a:t>
            </a:r>
            <a:r>
              <a:rPr lang="en-US" sz="2400" dirty="0" err="1"/>
              <a:t>suku</a:t>
            </a:r>
            <a:r>
              <a:rPr lang="en-US" sz="2400" dirty="0"/>
              <a:t> </a:t>
            </a:r>
            <a:r>
              <a:rPr lang="en-US" sz="2400" dirty="0" err="1"/>
              <a:t>bunga</a:t>
            </a:r>
            <a:r>
              <a:rPr lang="en-US" sz="2400" dirty="0"/>
              <a:t> 2,4% </a:t>
            </a:r>
            <a:r>
              <a:rPr lang="en-US" sz="2400" dirty="0" err="1"/>
              <a:t>pertahun</a:t>
            </a:r>
            <a:r>
              <a:rPr lang="en-US" sz="2400" dirty="0"/>
              <a:t>. </a:t>
            </a:r>
            <a:r>
              <a:rPr lang="en-US" sz="2400" dirty="0" err="1"/>
              <a:t>Perhitungan</a:t>
            </a:r>
            <a:r>
              <a:rPr lang="en-US" sz="2400" dirty="0"/>
              <a:t> </a:t>
            </a:r>
            <a:r>
              <a:rPr lang="en-US" sz="2400" dirty="0" err="1"/>
              <a:t>bunga</a:t>
            </a:r>
            <a:r>
              <a:rPr lang="en-US" sz="2400" dirty="0"/>
              <a:t> </a:t>
            </a:r>
            <a:r>
              <a:rPr lang="en-US" sz="2400" dirty="0" err="1"/>
              <a:t>dilakukan</a:t>
            </a:r>
            <a:r>
              <a:rPr lang="en-US" sz="2400" dirty="0"/>
              <a:t> </a:t>
            </a:r>
            <a:r>
              <a:rPr lang="en-US" sz="2400" dirty="0" err="1"/>
              <a:t>tiap</a:t>
            </a:r>
            <a:r>
              <a:rPr lang="en-US" sz="2400" dirty="0"/>
              <a:t> </a:t>
            </a:r>
            <a:r>
              <a:rPr lang="en-US" sz="2400" dirty="0" err="1"/>
              <a:t>bulan</a:t>
            </a:r>
            <a:r>
              <a:rPr lang="en-US" sz="2400" dirty="0"/>
              <a:t>. </a:t>
            </a:r>
            <a:r>
              <a:rPr lang="en-US" sz="2400" dirty="0" err="1"/>
              <a:t>Tentukan</a:t>
            </a:r>
            <a:r>
              <a:rPr lang="en-US" sz="2400" dirty="0"/>
              <a:t> </a:t>
            </a:r>
            <a:r>
              <a:rPr lang="en-US" sz="2400" dirty="0" err="1"/>
              <a:t>banyak</a:t>
            </a:r>
            <a:r>
              <a:rPr lang="en-US" sz="2400" dirty="0"/>
              <a:t> uang yang </a:t>
            </a:r>
            <a:r>
              <a:rPr lang="en-US" sz="2400" dirty="0" err="1"/>
              <a:t>diinvestasikan</a:t>
            </a:r>
            <a:r>
              <a:rPr lang="en-US" sz="2400" dirty="0"/>
              <a:t> pada </a:t>
            </a:r>
            <a:r>
              <a:rPr lang="en-US" sz="2400" dirty="0" err="1"/>
              <a:t>akhir</a:t>
            </a:r>
            <a:r>
              <a:rPr lang="en-US" sz="2400" dirty="0"/>
              <a:t> </a:t>
            </a:r>
            <a:r>
              <a:rPr lang="en-US" sz="2400" dirty="0" err="1"/>
              <a:t>tahun</a:t>
            </a:r>
            <a:r>
              <a:rPr lang="en-US" sz="2400" dirty="0"/>
              <a:t> </a:t>
            </a:r>
            <a:r>
              <a:rPr lang="en-US" sz="2400" dirty="0" err="1"/>
              <a:t>pertama</a:t>
            </a:r>
            <a:r>
              <a:rPr lang="en-US" sz="2400" dirty="0"/>
              <a:t> </a:t>
            </a:r>
            <a:r>
              <a:rPr lang="en-US" sz="2400" dirty="0" err="1"/>
              <a:t>jika</a:t>
            </a:r>
            <a:r>
              <a:rPr lang="en-US" sz="2400" dirty="0"/>
              <a:t> </a:t>
            </a:r>
            <a:r>
              <a:rPr lang="en-US" sz="2400" dirty="0" err="1"/>
              <a:t>dihitung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sIstem</a:t>
            </a:r>
            <a:r>
              <a:rPr lang="en-US" sz="2400" dirty="0"/>
              <a:t> </a:t>
            </a:r>
            <a:r>
              <a:rPr lang="en-US" sz="2400" dirty="0" err="1"/>
              <a:t>bunga</a:t>
            </a:r>
            <a:r>
              <a:rPr lang="en-US" sz="2400" dirty="0"/>
              <a:t> </a:t>
            </a:r>
            <a:r>
              <a:rPr lang="en-US" sz="2400" dirty="0" err="1"/>
              <a:t>tunggal</a:t>
            </a:r>
            <a:r>
              <a:rPr lang="en-US" sz="2400" dirty="0"/>
              <a:t> dan </a:t>
            </a:r>
            <a:r>
              <a:rPr lang="en-US" sz="2400" dirty="0" err="1"/>
              <a:t>bunga</a:t>
            </a:r>
            <a:r>
              <a:rPr lang="en-US" sz="2400" dirty="0"/>
              <a:t> </a:t>
            </a:r>
            <a:r>
              <a:rPr lang="en-US" sz="2400" dirty="0" err="1"/>
              <a:t>majemuk</a:t>
            </a:r>
            <a:r>
              <a:rPr lang="en-US" sz="2400" dirty="0"/>
              <a:t>. Mana yang </a:t>
            </a:r>
            <a:r>
              <a:rPr lang="en-US" sz="2400" dirty="0" err="1"/>
              <a:t>lebih</a:t>
            </a:r>
            <a:r>
              <a:rPr lang="en-US" sz="2400" dirty="0"/>
              <a:t> </a:t>
            </a:r>
            <a:r>
              <a:rPr lang="en-US" sz="2400" dirty="0" err="1"/>
              <a:t>menguntungkan</a:t>
            </a:r>
            <a:r>
              <a:rPr lang="en-US" sz="2400" dirty="0"/>
              <a:t> ?</a:t>
            </a:r>
            <a:endParaRPr lang="id-ID" sz="2400" dirty="0"/>
          </a:p>
        </p:txBody>
      </p:sp>
      <p:sp>
        <p:nvSpPr>
          <p:cNvPr id="38" name="Folded Corner 1">
            <a:extLst>
              <a:ext uri="{FF2B5EF4-FFF2-40B4-BE49-F238E27FC236}">
                <a16:creationId xmlns:a16="http://schemas.microsoft.com/office/drawing/2014/main" id="{F01ACF14-3332-450C-711C-ADB3C731FDF3}"/>
              </a:ext>
            </a:extLst>
          </p:cNvPr>
          <p:cNvSpPr/>
          <p:nvPr/>
        </p:nvSpPr>
        <p:spPr>
          <a:xfrm>
            <a:off x="135467" y="187241"/>
            <a:ext cx="2231780" cy="406400"/>
          </a:xfrm>
          <a:prstGeom prst="foldedCorner">
            <a:avLst/>
          </a:prstGeom>
          <a:solidFill>
            <a:srgbClr val="FF99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0340" tIns="50171" rIns="100340" bIns="50171" rtlCol="0" anchor="ctr"/>
          <a:lstStyle/>
          <a:p>
            <a:pPr algn="ctr"/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Penyelesaian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9" name="Content Placeholder 6">
            <a:extLst>
              <a:ext uri="{FF2B5EF4-FFF2-40B4-BE49-F238E27FC236}">
                <a16:creationId xmlns:a16="http://schemas.microsoft.com/office/drawing/2014/main" id="{EDD15C54-940F-A711-4EE5-261425FDAAAE}"/>
              </a:ext>
            </a:extLst>
          </p:cNvPr>
          <p:cNvSpPr txBox="1">
            <a:spLocks/>
          </p:cNvSpPr>
          <p:nvPr/>
        </p:nvSpPr>
        <p:spPr>
          <a:xfrm>
            <a:off x="294120" y="1327254"/>
            <a:ext cx="2151555" cy="406400"/>
          </a:xfrm>
          <a:prstGeom prst="rect">
            <a:avLst/>
          </a:prstGeom>
          <a:noFill/>
          <a:ln w="15875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b="1" dirty="0"/>
              <a:t>Bunga Tunggal </a:t>
            </a:r>
            <a:endParaRPr lang="id-ID" sz="2000" b="1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7A295E93-7FA1-979D-02DC-537586BB61B3}"/>
              </a:ext>
            </a:extLst>
          </p:cNvPr>
          <p:cNvSpPr txBox="1">
            <a:spLocks/>
          </p:cNvSpPr>
          <p:nvPr/>
        </p:nvSpPr>
        <p:spPr>
          <a:xfrm>
            <a:off x="294120" y="3471227"/>
            <a:ext cx="2151555" cy="406400"/>
          </a:xfrm>
          <a:prstGeom prst="rect">
            <a:avLst/>
          </a:prstGeom>
          <a:noFill/>
          <a:ln w="15875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b="1" dirty="0"/>
              <a:t>Bunga </a:t>
            </a:r>
            <a:r>
              <a:rPr lang="en-US" sz="2000" b="1" dirty="0" err="1"/>
              <a:t>Majemuk</a:t>
            </a:r>
            <a:r>
              <a:rPr lang="en-US" sz="2000" b="1" dirty="0"/>
              <a:t> </a:t>
            </a:r>
            <a:endParaRPr lang="id-ID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6">
                <a:extLst>
                  <a:ext uri="{FF2B5EF4-FFF2-40B4-BE49-F238E27FC236}">
                    <a16:creationId xmlns:a16="http://schemas.microsoft.com/office/drawing/2014/main" id="{F3A2908D-1887-7AE2-416E-A97BBAC49BC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9140" y="1937799"/>
                <a:ext cx="4186774" cy="1684948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000" b="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d>
                        <m:dPr>
                          <m:ctrlP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</m:d>
                    </m:oMath>
                  </m:oMathPara>
                </a14:m>
                <a:endParaRPr lang="en-US" sz="2000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r>
                        <a:rPr lang="en-US" sz="2000" b="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10.000.000 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12 . 0,2%</m:t>
                          </m:r>
                        </m:e>
                      </m:d>
                    </m:oMath>
                  </m:oMathPara>
                </a14:m>
                <a:endParaRPr lang="en-US" sz="2000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r>
                        <a:rPr lang="en-US" sz="2000" b="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=10.000.000 (1+</m:t>
                      </m:r>
                      <m:r>
                        <a:rPr lang="en-US" sz="2000" b="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2,4</m:t>
                      </m:r>
                      <m:r>
                        <a:rPr lang="en-US" sz="2000" b="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%)</m:t>
                      </m:r>
                    </m:oMath>
                  </m:oMathPara>
                </a14:m>
                <a:endParaRPr lang="en-US" sz="2000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r>
                        <a:rPr lang="en-US" sz="2000" b="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=10.000.000 (1+12 . 0,2%)</m:t>
                      </m:r>
                    </m:oMath>
                  </m:oMathPara>
                </a14:m>
                <a:endParaRPr lang="en-US" sz="2000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marL="0" indent="0">
                  <a:buNone/>
                </a:pPr>
                <a:endParaRPr lang="en-US" sz="2000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" name="Content Placeholder 6">
                <a:extLst>
                  <a:ext uri="{FF2B5EF4-FFF2-40B4-BE49-F238E27FC236}">
                    <a16:creationId xmlns:a16="http://schemas.microsoft.com/office/drawing/2014/main" id="{F3A2908D-1887-7AE2-416E-A97BBAC49B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140" y="1937799"/>
                <a:ext cx="4186774" cy="168494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48BEB01A-893E-6AE5-BBD9-35C81AF377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7713" y="3977277"/>
                <a:ext cx="4186775" cy="1394531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000" b="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sSup>
                        <m:sSupPr>
                          <m:ctrlPr>
                            <a:rPr lang="en-US" sz="200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1+</m:t>
                              </m:r>
                              <m:r>
                                <a:rPr lang="en-US" sz="2000" b="0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d>
                        </m:e>
                        <m:sup>
                          <m: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r>
                        <a:rPr lang="en-US" sz="2000" b="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10.000.000 </m:t>
                      </m:r>
                      <m:sSup>
                        <m:sSupPr>
                          <m:ctrlPr>
                            <a:rPr lang="en-US" sz="200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1+</m:t>
                              </m:r>
                              <m:r>
                                <a:rPr lang="en-US" sz="2000" b="0" i="1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0,2%</m:t>
                              </m:r>
                            </m:e>
                          </m:d>
                        </m:e>
                        <m:sup>
                          <m: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r>
                        <a:rPr lang="en-US" sz="2000" b="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=10.000.000 </m:t>
                      </m:r>
                      <m:sSup>
                        <m:sSupPr>
                          <m:ctrlPr>
                            <a:rPr lang="en-US" sz="200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1,002</m:t>
                              </m:r>
                            </m:e>
                          </m:d>
                        </m:e>
                        <m:sup>
                          <m: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sz="2000" b="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r>
                        <a:rPr lang="en-US" sz="2000" b="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=10.</m:t>
                      </m:r>
                      <m:r>
                        <a:rPr lang="en-US" sz="2000" b="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242658</m:t>
                      </m:r>
                    </m:oMath>
                  </m:oMathPara>
                </a14:m>
                <a:endParaRPr lang="en-US" sz="2000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48BEB01A-893E-6AE5-BBD9-35C81AF377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713" y="3977277"/>
                <a:ext cx="4186775" cy="13945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4D489A67-3D20-1C8E-7EC4-ED5B20AAD4B6}"/>
              </a:ext>
            </a:extLst>
          </p:cNvPr>
          <p:cNvSpPr txBox="1">
            <a:spLocks/>
          </p:cNvSpPr>
          <p:nvPr/>
        </p:nvSpPr>
        <p:spPr>
          <a:xfrm>
            <a:off x="261158" y="5710267"/>
            <a:ext cx="6609549" cy="504160"/>
          </a:xfrm>
          <a:prstGeom prst="rect">
            <a:avLst/>
          </a:prstGeom>
          <a:noFill/>
          <a:ln w="15875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dirty="0"/>
              <a:t>Jadi, yang </a:t>
            </a:r>
            <a:r>
              <a:rPr lang="en-US" sz="2000" dirty="0" err="1"/>
              <a:t>lebih</a:t>
            </a:r>
            <a:r>
              <a:rPr lang="en-US" sz="2000" dirty="0"/>
              <a:t> </a:t>
            </a:r>
            <a:r>
              <a:rPr lang="en-US" sz="2000" dirty="0" err="1"/>
              <a:t>menguntungkan</a:t>
            </a:r>
            <a:r>
              <a:rPr lang="en-US" sz="2000" dirty="0"/>
              <a:t> </a:t>
            </a:r>
            <a:r>
              <a:rPr lang="en-US" sz="2000" dirty="0" err="1"/>
              <a:t>adalah</a:t>
            </a:r>
            <a:r>
              <a:rPr lang="en-US" sz="2000" dirty="0"/>
              <a:t> </a:t>
            </a:r>
            <a:r>
              <a:rPr lang="en-US" sz="2000" dirty="0" err="1"/>
              <a:t>bunga</a:t>
            </a:r>
            <a:r>
              <a:rPr lang="en-US" sz="2000" dirty="0"/>
              <a:t> </a:t>
            </a:r>
            <a:r>
              <a:rPr lang="en-US" sz="2000" dirty="0" err="1"/>
              <a:t>majemuk</a:t>
            </a:r>
            <a:r>
              <a:rPr lang="en-US" sz="2000" dirty="0"/>
              <a:t>. </a:t>
            </a:r>
            <a:endParaRPr lang="id-ID" sz="2000" dirty="0"/>
          </a:p>
        </p:txBody>
      </p:sp>
    </p:spTree>
    <p:extLst>
      <p:ext uri="{BB962C8B-B14F-4D97-AF65-F5344CB8AC3E}">
        <p14:creationId xmlns:p14="http://schemas.microsoft.com/office/powerpoint/2010/main" val="307274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6" grpId="0" animBg="1"/>
      <p:bldP spid="38" grpId="0" animBg="1"/>
      <p:bldP spid="39" grpId="0" animBg="1"/>
      <p:bldP spid="2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97021DB-65D1-489E-86D3-FB957408FAAB}"/>
              </a:ext>
            </a:extLst>
          </p:cNvPr>
          <p:cNvGrpSpPr/>
          <p:nvPr/>
        </p:nvGrpSpPr>
        <p:grpSpPr>
          <a:xfrm>
            <a:off x="7422205" y="259509"/>
            <a:ext cx="3835171" cy="6598491"/>
            <a:chOff x="5432494" y="626785"/>
            <a:chExt cx="3241222" cy="5576590"/>
          </a:xfrm>
        </p:grpSpPr>
        <p:sp>
          <p:nvSpPr>
            <p:cNvPr id="4" name="Block Arc 3">
              <a:extLst>
                <a:ext uri="{FF2B5EF4-FFF2-40B4-BE49-F238E27FC236}">
                  <a16:creationId xmlns:a16="http://schemas.microsoft.com/office/drawing/2014/main" id="{48FA02DB-51A9-4AA2-AEC4-0B854BFAF060}"/>
                </a:ext>
              </a:extLst>
            </p:cNvPr>
            <p:cNvSpPr/>
            <p:nvPr/>
          </p:nvSpPr>
          <p:spPr>
            <a:xfrm rot="5400000">
              <a:off x="5432494" y="2432627"/>
              <a:ext cx="3002400" cy="3002400"/>
            </a:xfrm>
            <a:prstGeom prst="blockArc">
              <a:avLst>
                <a:gd name="adj1" fmla="val 10735117"/>
                <a:gd name="adj2" fmla="val 16074287"/>
                <a:gd name="adj3" fmla="val 25807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88DBC53-7E2A-4244-91DE-C6E7B8F6A09D}"/>
                </a:ext>
              </a:extLst>
            </p:cNvPr>
            <p:cNvSpPr/>
            <p:nvPr/>
          </p:nvSpPr>
          <p:spPr>
            <a:xfrm>
              <a:off x="7660182" y="3855008"/>
              <a:ext cx="781200" cy="2348367"/>
            </a:xfrm>
            <a:prstGeom prst="rect">
              <a:avLst/>
            </a:prstGeom>
            <a:gradFill flip="none" rotWithShape="1">
              <a:gsLst>
                <a:gs pos="37500">
                  <a:schemeClr val="accent2"/>
                </a:gs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  <p:sp>
          <p:nvSpPr>
            <p:cNvPr id="6" name="Block Arc 3">
              <a:extLst>
                <a:ext uri="{FF2B5EF4-FFF2-40B4-BE49-F238E27FC236}">
                  <a16:creationId xmlns:a16="http://schemas.microsoft.com/office/drawing/2014/main" id="{C22DDE9D-086F-4DF1-8F13-F5AB9BFB022F}"/>
                </a:ext>
              </a:extLst>
            </p:cNvPr>
            <p:cNvSpPr/>
            <p:nvPr/>
          </p:nvSpPr>
          <p:spPr>
            <a:xfrm rot="10800000">
              <a:off x="6568167" y="626785"/>
              <a:ext cx="2105549" cy="4800940"/>
            </a:xfrm>
            <a:custGeom>
              <a:avLst/>
              <a:gdLst/>
              <a:ahLst/>
              <a:cxnLst/>
              <a:rect l="l" t="t" r="r" b="b"/>
              <a:pathLst>
                <a:path w="2105549" h="4800940">
                  <a:moveTo>
                    <a:pt x="1010388" y="1501213"/>
                  </a:moveTo>
                  <a:lnTo>
                    <a:pt x="232767" y="1501213"/>
                  </a:lnTo>
                  <a:cubicBezTo>
                    <a:pt x="232767" y="1037585"/>
                    <a:pt x="446990" y="599968"/>
                    <a:pt x="813157" y="315587"/>
                  </a:cubicBezTo>
                  <a:cubicBezTo>
                    <a:pt x="1179324" y="31205"/>
                    <a:pt x="1656348" y="-68031"/>
                    <a:pt x="2105549" y="46728"/>
                  </a:cubicBezTo>
                  <a:lnTo>
                    <a:pt x="1913069" y="800151"/>
                  </a:lnTo>
                  <a:cubicBezTo>
                    <a:pt x="1696554" y="744837"/>
                    <a:pt x="1466629" y="792669"/>
                    <a:pt x="1290136" y="929741"/>
                  </a:cubicBezTo>
                  <a:cubicBezTo>
                    <a:pt x="1113644" y="1066813"/>
                    <a:pt x="1010388" y="1277744"/>
                    <a:pt x="1010388" y="1501213"/>
                  </a:cubicBezTo>
                  <a:close/>
                  <a:moveTo>
                    <a:pt x="1013533" y="3726917"/>
                  </a:moveTo>
                  <a:lnTo>
                    <a:pt x="232333" y="3726917"/>
                  </a:lnTo>
                  <a:lnTo>
                    <a:pt x="232333" y="1501328"/>
                  </a:lnTo>
                  <a:lnTo>
                    <a:pt x="1013533" y="1501328"/>
                  </a:lnTo>
                  <a:close/>
                  <a:moveTo>
                    <a:pt x="622933" y="4800940"/>
                  </a:moveTo>
                  <a:lnTo>
                    <a:pt x="0" y="3726918"/>
                  </a:lnTo>
                  <a:lnTo>
                    <a:pt x="1245866" y="3726918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EB4DCDAB-6738-4BE1-96B0-7E5EEB96939C}"/>
                </a:ext>
              </a:extLst>
            </p:cNvPr>
            <p:cNvSpPr/>
            <p:nvPr/>
          </p:nvSpPr>
          <p:spPr>
            <a:xfrm rot="17100000">
              <a:off x="5432494" y="2432625"/>
              <a:ext cx="3002400" cy="3002400"/>
            </a:xfrm>
            <a:prstGeom prst="blockArc">
              <a:avLst>
                <a:gd name="adj1" fmla="val 10815410"/>
                <a:gd name="adj2" fmla="val 13831376"/>
                <a:gd name="adj3" fmla="val 2604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/>
            </a:p>
          </p:txBody>
        </p:sp>
        <p:sp>
          <p:nvSpPr>
            <p:cNvPr id="8" name="Block Arc 7">
              <a:extLst>
                <a:ext uri="{FF2B5EF4-FFF2-40B4-BE49-F238E27FC236}">
                  <a16:creationId xmlns:a16="http://schemas.microsoft.com/office/drawing/2014/main" id="{A0964684-128F-419F-9096-CE258D4C2FDD}"/>
                </a:ext>
              </a:extLst>
            </p:cNvPr>
            <p:cNvSpPr/>
            <p:nvPr/>
          </p:nvSpPr>
          <p:spPr>
            <a:xfrm rot="20219398">
              <a:off x="5432494" y="2432625"/>
              <a:ext cx="3002400" cy="3002400"/>
            </a:xfrm>
            <a:prstGeom prst="blockArc">
              <a:avLst>
                <a:gd name="adj1" fmla="val 10804147"/>
                <a:gd name="adj2" fmla="val 14189823"/>
                <a:gd name="adj3" fmla="val 26226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/>
            </a:p>
          </p:txBody>
        </p:sp>
        <p:sp>
          <p:nvSpPr>
            <p:cNvPr id="9" name="Block Arc 8">
              <a:extLst>
                <a:ext uri="{FF2B5EF4-FFF2-40B4-BE49-F238E27FC236}">
                  <a16:creationId xmlns:a16="http://schemas.microsoft.com/office/drawing/2014/main" id="{50192236-3AAD-4196-8FAB-BD7793553E48}"/>
                </a:ext>
              </a:extLst>
            </p:cNvPr>
            <p:cNvSpPr/>
            <p:nvPr/>
          </p:nvSpPr>
          <p:spPr>
            <a:xfrm rot="2161546">
              <a:off x="5434375" y="2432626"/>
              <a:ext cx="3002400" cy="3002400"/>
            </a:xfrm>
            <a:prstGeom prst="blockArc">
              <a:avLst>
                <a:gd name="adj1" fmla="val 10735117"/>
                <a:gd name="adj2" fmla="val 13869755"/>
                <a:gd name="adj3" fmla="val 25921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D01FFC0F-AA45-4208-8C7E-E72D05F59667}"/>
              </a:ext>
            </a:extLst>
          </p:cNvPr>
          <p:cNvSpPr txBox="1"/>
          <p:nvPr/>
        </p:nvSpPr>
        <p:spPr>
          <a:xfrm>
            <a:off x="8019033" y="2641342"/>
            <a:ext cx="1015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Arial" pitchFamily="34" charset="0"/>
              </a:rPr>
              <a:t>02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027DE95-0AA9-4DAF-91C1-EAE33F25678B}"/>
              </a:ext>
            </a:extLst>
          </p:cNvPr>
          <p:cNvSpPr txBox="1"/>
          <p:nvPr/>
        </p:nvSpPr>
        <p:spPr>
          <a:xfrm>
            <a:off x="10020921" y="682259"/>
            <a:ext cx="1015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1" name="Block Arc 14">
            <a:extLst>
              <a:ext uri="{FF2B5EF4-FFF2-40B4-BE49-F238E27FC236}">
                <a16:creationId xmlns:a16="http://schemas.microsoft.com/office/drawing/2014/main" id="{E7584B54-90DE-4EE1-BDD0-70B7E45B86E5}"/>
              </a:ext>
            </a:extLst>
          </p:cNvPr>
          <p:cNvSpPr/>
          <p:nvPr/>
        </p:nvSpPr>
        <p:spPr>
          <a:xfrm rot="16200000">
            <a:off x="8817672" y="3790991"/>
            <a:ext cx="771672" cy="772181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66B88F83-5B8E-1211-7CD4-2216568FB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97431"/>
            <a:ext cx="12192000" cy="641684"/>
          </a:xfrm>
          <a:prstGeom prst="rect">
            <a:avLst/>
          </a:prstGeom>
        </p:spPr>
      </p:pic>
      <p:sp>
        <p:nvSpPr>
          <p:cNvPr id="40" name="Content Placeholder 6">
            <a:extLst>
              <a:ext uri="{FF2B5EF4-FFF2-40B4-BE49-F238E27FC236}">
                <a16:creationId xmlns:a16="http://schemas.microsoft.com/office/drawing/2014/main" id="{CDB4425A-0A4F-C869-8D16-A7F9F2F10491}"/>
              </a:ext>
            </a:extLst>
          </p:cNvPr>
          <p:cNvSpPr txBox="1">
            <a:spLocks/>
          </p:cNvSpPr>
          <p:nvPr/>
        </p:nvSpPr>
        <p:spPr>
          <a:xfrm>
            <a:off x="1752332" y="255813"/>
            <a:ext cx="8151962" cy="55873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/>
              <a:t>Langkah </a:t>
            </a:r>
            <a:r>
              <a:rPr lang="en-US" sz="2400" b="1" dirty="0" err="1"/>
              <a:t>Menyelesaikan</a:t>
            </a:r>
            <a:r>
              <a:rPr lang="en-US" sz="2400" b="1" dirty="0"/>
              <a:t> </a:t>
            </a:r>
            <a:r>
              <a:rPr lang="en-US" sz="2400" b="1" dirty="0" err="1"/>
              <a:t>Masalah</a:t>
            </a:r>
            <a:r>
              <a:rPr lang="en-US" sz="2400" b="1" dirty="0"/>
              <a:t> Bunga Tunggal dan </a:t>
            </a:r>
            <a:r>
              <a:rPr lang="en-US" sz="2400" b="1" dirty="0" err="1"/>
              <a:t>Majemuk</a:t>
            </a:r>
            <a:endParaRPr lang="en-US" sz="2400" dirty="0"/>
          </a:p>
        </p:txBody>
      </p:sp>
      <p:sp>
        <p:nvSpPr>
          <p:cNvPr id="53" name="Content Placeholder 6">
            <a:extLst>
              <a:ext uri="{FF2B5EF4-FFF2-40B4-BE49-F238E27FC236}">
                <a16:creationId xmlns:a16="http://schemas.microsoft.com/office/drawing/2014/main" id="{89DBC1B4-39B5-0766-4116-E0405B63091E}"/>
              </a:ext>
            </a:extLst>
          </p:cNvPr>
          <p:cNvSpPr txBox="1">
            <a:spLocks/>
          </p:cNvSpPr>
          <p:nvPr/>
        </p:nvSpPr>
        <p:spPr>
          <a:xfrm>
            <a:off x="2771496" y="2498034"/>
            <a:ext cx="4908612" cy="5587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 err="1">
                <a:solidFill>
                  <a:schemeClr val="bg1"/>
                </a:solidFill>
              </a:rPr>
              <a:t>Mengubah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teks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menjadi</a:t>
            </a:r>
            <a:r>
              <a:rPr lang="en-US" sz="2000" b="1" dirty="0">
                <a:solidFill>
                  <a:schemeClr val="bg1"/>
                </a:solidFill>
              </a:rPr>
              <a:t> model </a:t>
            </a:r>
            <a:r>
              <a:rPr lang="en-US" sz="2000" b="1" dirty="0" err="1">
                <a:solidFill>
                  <a:schemeClr val="bg1"/>
                </a:solidFill>
              </a:rPr>
              <a:t>matematika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8" name="Content Placeholder 6">
            <a:extLst>
              <a:ext uri="{FF2B5EF4-FFF2-40B4-BE49-F238E27FC236}">
                <a16:creationId xmlns:a16="http://schemas.microsoft.com/office/drawing/2014/main" id="{D7A9C896-CA9D-D368-0DD3-1B56CB0E762F}"/>
              </a:ext>
            </a:extLst>
          </p:cNvPr>
          <p:cNvSpPr txBox="1">
            <a:spLocks/>
          </p:cNvSpPr>
          <p:nvPr/>
        </p:nvSpPr>
        <p:spPr>
          <a:xfrm>
            <a:off x="5180250" y="1193092"/>
            <a:ext cx="4467193" cy="650163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err="1">
                <a:solidFill>
                  <a:schemeClr val="bg1"/>
                </a:solidFill>
              </a:rPr>
              <a:t>Menganalisis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teks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untuk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menentukan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unsur-unsur</a:t>
            </a:r>
            <a:r>
              <a:rPr lang="en-US" sz="2400" b="1" dirty="0">
                <a:solidFill>
                  <a:schemeClr val="bg1"/>
                </a:solidFill>
              </a:rPr>
              <a:t> yang </a:t>
            </a:r>
            <a:r>
              <a:rPr lang="en-US" sz="2400" b="1" dirty="0" err="1">
                <a:solidFill>
                  <a:schemeClr val="bg1"/>
                </a:solidFill>
              </a:rPr>
              <a:t>diketahui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4" name="Content Placeholder 6">
            <a:extLst>
              <a:ext uri="{FF2B5EF4-FFF2-40B4-BE49-F238E27FC236}">
                <a16:creationId xmlns:a16="http://schemas.microsoft.com/office/drawing/2014/main" id="{EFD52D0E-87B6-FB86-D3A8-649F84E9ECF1}"/>
              </a:ext>
            </a:extLst>
          </p:cNvPr>
          <p:cNvSpPr txBox="1">
            <a:spLocks/>
          </p:cNvSpPr>
          <p:nvPr/>
        </p:nvSpPr>
        <p:spPr>
          <a:xfrm>
            <a:off x="2032403" y="5060662"/>
            <a:ext cx="5457744" cy="61644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 err="1">
                <a:solidFill>
                  <a:schemeClr val="bg1"/>
                </a:solidFill>
              </a:rPr>
              <a:t>Melakukan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interpretasi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hasil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sesuai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pertanyaan</a:t>
            </a:r>
            <a:r>
              <a:rPr lang="en-US" sz="2000" b="1" dirty="0">
                <a:solidFill>
                  <a:schemeClr val="bg1"/>
                </a:solidFill>
              </a:rPr>
              <a:t>. 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7FA7144-65A5-45A4-2813-70907E695B88}"/>
              </a:ext>
            </a:extLst>
          </p:cNvPr>
          <p:cNvSpPr txBox="1"/>
          <p:nvPr/>
        </p:nvSpPr>
        <p:spPr>
          <a:xfrm>
            <a:off x="7891761" y="4909193"/>
            <a:ext cx="1015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Arial" pitchFamily="34" charset="0"/>
              </a:rPr>
              <a:t>04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FF2F12A1-96DA-5212-60E6-B2D012F0C65D}"/>
              </a:ext>
            </a:extLst>
          </p:cNvPr>
          <p:cNvSpPr txBox="1">
            <a:spLocks/>
          </p:cNvSpPr>
          <p:nvPr/>
        </p:nvSpPr>
        <p:spPr>
          <a:xfrm>
            <a:off x="3369035" y="3830900"/>
            <a:ext cx="3824380" cy="55873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 err="1">
                <a:solidFill>
                  <a:schemeClr val="bg1"/>
                </a:solidFill>
              </a:rPr>
              <a:t>Melakukan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prosedur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perhitungan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07F61B-FE2F-DC72-615D-DE3807356768}"/>
              </a:ext>
            </a:extLst>
          </p:cNvPr>
          <p:cNvSpPr txBox="1"/>
          <p:nvPr/>
        </p:nvSpPr>
        <p:spPr>
          <a:xfrm>
            <a:off x="7391013" y="3804855"/>
            <a:ext cx="1015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Arial" pitchFamily="34" charset="0"/>
              </a:rPr>
              <a:t>03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743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3" grpId="0" animBg="1"/>
      <p:bldP spid="38" grpId="0" animBg="1"/>
      <p:bldP spid="4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3F362DF-3C1C-49C2-F50F-DB2B304B17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4" name="Content Placeholder 6"/>
          <p:cNvSpPr txBox="1">
            <a:spLocks/>
          </p:cNvSpPr>
          <p:nvPr/>
        </p:nvSpPr>
        <p:spPr>
          <a:xfrm>
            <a:off x="653582" y="4314523"/>
            <a:ext cx="4572936" cy="1187964"/>
          </a:xfrm>
          <a:prstGeom prst="rect">
            <a:avLst/>
          </a:prstGeom>
          <a:noFill/>
          <a:ln w="15875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b="1" dirty="0" err="1">
                <a:solidFill>
                  <a:schemeClr val="bg1"/>
                </a:solidFill>
              </a:rPr>
              <a:t>Merupakan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sistem</a:t>
            </a:r>
            <a:r>
              <a:rPr lang="en-US" sz="2000" b="1" dirty="0">
                <a:solidFill>
                  <a:schemeClr val="bg1"/>
                </a:solidFill>
              </a:rPr>
              <a:t> yang </a:t>
            </a:r>
            <a:r>
              <a:rPr lang="en-US" sz="2000" b="1" dirty="0" err="1">
                <a:solidFill>
                  <a:schemeClr val="bg1"/>
                </a:solidFill>
              </a:rPr>
              <a:t>digunakan</a:t>
            </a:r>
            <a:r>
              <a:rPr lang="en-US" sz="2000" b="1" dirty="0">
                <a:solidFill>
                  <a:schemeClr val="bg1"/>
                </a:solidFill>
              </a:rPr>
              <a:t> agar </a:t>
            </a:r>
            <a:r>
              <a:rPr lang="en-US" sz="2000" b="1" dirty="0" err="1">
                <a:solidFill>
                  <a:schemeClr val="bg1"/>
                </a:solidFill>
              </a:rPr>
              <a:t>jumlah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angsuran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pinjaman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tetap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walaupun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menggunakan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bunga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majemuk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endParaRPr lang="id-ID" sz="2000" b="1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9A696C9-A635-A4F4-F70D-82313C9D4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40DBAB7-65F6-95F9-B4C6-B94EEF0A67AD}"/>
              </a:ext>
            </a:extLst>
          </p:cNvPr>
          <p:cNvSpPr txBox="1"/>
          <p:nvPr/>
        </p:nvSpPr>
        <p:spPr>
          <a:xfrm>
            <a:off x="5937717" y="6216317"/>
            <a:ext cx="6096000" cy="138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" dirty="0"/>
              <a:t>https://pixabay.com/id/vectors/toko-online-perdagangan-elektronik-4156934/</a:t>
            </a:r>
          </a:p>
        </p:txBody>
      </p:sp>
      <p:sp>
        <p:nvSpPr>
          <p:cNvPr id="2" name="Rectangle: Rounded Corners 1"/>
          <p:cNvSpPr/>
          <p:nvPr/>
        </p:nvSpPr>
        <p:spPr>
          <a:xfrm>
            <a:off x="1368523" y="787995"/>
            <a:ext cx="2009677" cy="60900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dirty="0">
                <a:solidFill>
                  <a:schemeClr val="tx1"/>
                </a:solidFill>
                <a:latin typeface="Trebuchet MS" pitchFamily="34" charset="0"/>
              </a:rPr>
              <a:t>ANUITAS</a:t>
            </a:r>
          </a:p>
        </p:txBody>
      </p:sp>
      <p:pic>
        <p:nvPicPr>
          <p:cNvPr id="10" name="Graphic 9" descr="Line arrow Straight">
            <a:extLst>
              <a:ext uri="{FF2B5EF4-FFF2-40B4-BE49-F238E27FC236}">
                <a16:creationId xmlns:a16="http://schemas.microsoft.com/office/drawing/2014/main" id="{2CA954EE-89C2-2E08-F93C-7D657FD66B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6200000">
            <a:off x="1182071" y="2363167"/>
            <a:ext cx="2536523" cy="106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334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4347</TotalTime>
  <Words>1063</Words>
  <Application>Microsoft Office PowerPoint</Application>
  <PresentationFormat>Widescreen</PresentationFormat>
  <Paragraphs>179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Cambria Math</vt:lpstr>
      <vt:lpstr>Trebuchet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maryeni</dc:creator>
  <cp:lastModifiedBy>lucy maryeni</cp:lastModifiedBy>
  <cp:revision>37</cp:revision>
  <dcterms:created xsi:type="dcterms:W3CDTF">2022-07-14T00:39:31Z</dcterms:created>
  <dcterms:modified xsi:type="dcterms:W3CDTF">2022-09-22T04:31:41Z</dcterms:modified>
</cp:coreProperties>
</file>